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1" r:id="rId3"/>
    <p:sldId id="270" r:id="rId4"/>
    <p:sldId id="276" r:id="rId5"/>
    <p:sldId id="277" r:id="rId6"/>
    <p:sldId id="257" r:id="rId7"/>
    <p:sldId id="267" r:id="rId8"/>
    <p:sldId id="268" r:id="rId9"/>
    <p:sldId id="269" r:id="rId10"/>
    <p:sldId id="259" r:id="rId11"/>
    <p:sldId id="264" r:id="rId12"/>
    <p:sldId id="265" r:id="rId13"/>
    <p:sldId id="266" r:id="rId14"/>
    <p:sldId id="278" r:id="rId15"/>
    <p:sldId id="284" r:id="rId16"/>
    <p:sldId id="285" r:id="rId17"/>
    <p:sldId id="260" r:id="rId18"/>
    <p:sldId id="262" r:id="rId19"/>
    <p:sldId id="272" r:id="rId20"/>
    <p:sldId id="273" r:id="rId21"/>
    <p:sldId id="263" r:id="rId22"/>
    <p:sldId id="271" r:id="rId23"/>
    <p:sldId id="274" r:id="rId24"/>
    <p:sldId id="275" r:id="rId25"/>
    <p:sldId id="282" r:id="rId26"/>
    <p:sldId id="287" r:id="rId27"/>
    <p:sldId id="258" r:id="rId28"/>
    <p:sldId id="280" r:id="rId29"/>
    <p:sldId id="289" r:id="rId30"/>
    <p:sldId id="281"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91"/>
    <p:restoredTop sz="82739"/>
  </p:normalViewPr>
  <p:slideViewPr>
    <p:cSldViewPr snapToGrid="0" snapToObjects="1">
      <p:cViewPr varScale="1">
        <p:scale>
          <a:sx n="70" d="100"/>
          <a:sy n="70" d="100"/>
        </p:scale>
        <p:origin x="208" y="1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BEE81B-C183-3E4B-8F1F-039C663B7BEA}"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0AF23-B741-594D-B003-1621A1F8C228}" type="slidenum">
              <a:rPr lang="en-US" smtClean="0"/>
              <a:t>‹#›</a:t>
            </a:fld>
            <a:endParaRPr lang="en-US"/>
          </a:p>
        </p:txBody>
      </p:sp>
    </p:spTree>
    <p:extLst>
      <p:ext uri="{BB962C8B-B14F-4D97-AF65-F5344CB8AC3E}">
        <p14:creationId xmlns:p14="http://schemas.microsoft.com/office/powerpoint/2010/main" val="1442234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lob_detection#The_determinant_of_the_Hessia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Haar-like_features" TargetMode="External"/><Relationship Id="rId5" Type="http://schemas.openxmlformats.org/officeDocument/2006/relationships/hyperlink" Target="https://en.wikipedia.org/wiki/Integral_image" TargetMode="External"/><Relationship Id="rId4" Type="http://schemas.openxmlformats.org/officeDocument/2006/relationships/hyperlink" Target="https://en.wikipedia.org/wiki/Blob_detec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SIFT, Lowe approximated Laplacian of Gaussian with Difference of Gaussian for finding scale-space. SURF goes a little further and approximates </a:t>
            </a:r>
            <a:r>
              <a:rPr lang="en-US" sz="1200" b="0" i="0" kern="1200" dirty="0" err="1">
                <a:solidFill>
                  <a:schemeClr val="tx1"/>
                </a:solidFill>
                <a:effectLst/>
                <a:latin typeface="+mn-lt"/>
                <a:ea typeface="+mn-ea"/>
                <a:cs typeface="+mn-cs"/>
              </a:rPr>
              <a:t>LoG</a:t>
            </a:r>
            <a:r>
              <a:rPr lang="en-US" sz="1200" b="0" i="0" kern="1200" dirty="0">
                <a:solidFill>
                  <a:schemeClr val="tx1"/>
                </a:solidFill>
                <a:effectLst/>
                <a:latin typeface="+mn-lt"/>
                <a:ea typeface="+mn-ea"/>
                <a:cs typeface="+mn-cs"/>
              </a:rPr>
              <a:t> with Box Filter. Below image shows a demonstration of such an approximation. One big advantage of this approximation is that, convolution with box filter can be easily calculated with the help of integral images. And it can be done in parallel for different scales. Also the SURF rely on determinant of Hessian matrix for both scale and location.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detect interest points, SURF uses an integer approximation of the </a:t>
            </a:r>
            <a:r>
              <a:rPr lang="en-US" sz="1200" b="0" i="0" u="none" strike="noStrike" kern="1200" dirty="0">
                <a:solidFill>
                  <a:schemeClr val="tx1"/>
                </a:solidFill>
                <a:effectLst/>
                <a:latin typeface="+mn-lt"/>
                <a:ea typeface="+mn-ea"/>
                <a:cs typeface="+mn-cs"/>
                <a:hlinkClick r:id="rId3" tooltip="Blob detection"/>
              </a:rPr>
              <a:t>determinant of Hessian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Blob detection"/>
              </a:rPr>
              <a:t>blob detector</a:t>
            </a:r>
            <a:r>
              <a:rPr lang="en-US" sz="1200" b="0" i="0" kern="1200" dirty="0">
                <a:solidFill>
                  <a:schemeClr val="tx1"/>
                </a:solidFill>
                <a:effectLst/>
                <a:latin typeface="+mn-lt"/>
                <a:ea typeface="+mn-ea"/>
                <a:cs typeface="+mn-cs"/>
              </a:rPr>
              <a:t>, which can be computed with 3 integer operations using a precomputed </a:t>
            </a:r>
            <a:r>
              <a:rPr lang="en-US" sz="1200" b="0" i="0" u="none" strike="noStrike" kern="1200" dirty="0">
                <a:solidFill>
                  <a:schemeClr val="tx1"/>
                </a:solidFill>
                <a:effectLst/>
                <a:latin typeface="+mn-lt"/>
                <a:ea typeface="+mn-ea"/>
                <a:cs typeface="+mn-cs"/>
                <a:hlinkClick r:id="rId5" tooltip="Integral image"/>
              </a:rPr>
              <a:t>integral image</a:t>
            </a:r>
            <a:r>
              <a:rPr lang="en-US" sz="1200" b="0" i="0" kern="1200" dirty="0">
                <a:solidFill>
                  <a:schemeClr val="tx1"/>
                </a:solidFill>
                <a:effectLst/>
                <a:latin typeface="+mn-lt"/>
                <a:ea typeface="+mn-ea"/>
                <a:cs typeface="+mn-cs"/>
              </a:rPr>
              <a:t>. Its feature descriptor is based on the sum of the </a:t>
            </a:r>
            <a:r>
              <a:rPr lang="en-US" sz="1200" b="0" i="0" u="none" strike="noStrike" kern="1200" dirty="0">
                <a:solidFill>
                  <a:schemeClr val="tx1"/>
                </a:solidFill>
                <a:effectLst/>
                <a:latin typeface="+mn-lt"/>
                <a:ea typeface="+mn-ea"/>
                <a:cs typeface="+mn-cs"/>
                <a:hlinkClick r:id="rId6" tooltip="Haar-like features"/>
              </a:rPr>
              <a:t>Haar wavelet</a:t>
            </a:r>
            <a:r>
              <a:rPr lang="en-US" sz="1200" b="0" i="0" kern="1200" dirty="0">
                <a:solidFill>
                  <a:schemeClr val="tx1"/>
                </a:solidFill>
                <a:effectLst/>
                <a:latin typeface="+mn-lt"/>
                <a:ea typeface="+mn-ea"/>
                <a:cs typeface="+mn-cs"/>
              </a:rPr>
              <a:t> response around the point of interest. These can also be computed with the aid of the integral image.</a:t>
            </a:r>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12</a:t>
            </a:fld>
            <a:endParaRPr lang="en-US"/>
          </a:p>
        </p:txBody>
      </p:sp>
    </p:spTree>
    <p:extLst>
      <p:ext uri="{BB962C8B-B14F-4D97-AF65-F5344CB8AC3E}">
        <p14:creationId xmlns:p14="http://schemas.microsoft.com/office/powerpoint/2010/main" val="987889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The green curve shows the convolution of the blue and red curves as a function of t, the position indicated by the vertical green line. The gray region indicates the product g(tau)f(t-tau) as a function of t, so its area as a function of t is precisely the convolution</a:t>
            </a:r>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19</a:t>
            </a:fld>
            <a:endParaRPr lang="en-US"/>
          </a:p>
        </p:txBody>
      </p:sp>
    </p:spTree>
    <p:extLst>
      <p:ext uri="{BB962C8B-B14F-4D97-AF65-F5344CB8AC3E}">
        <p14:creationId xmlns:p14="http://schemas.microsoft.com/office/powerpoint/2010/main" val="2059046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 actual input image that is scanned for features. The light rectangle is the filter that passes over it.</a:t>
            </a:r>
          </a:p>
          <a:p>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Activation maps stacked atop one another, one for each filter you employ. The larger rectangle is one patch to be </a:t>
            </a:r>
            <a:r>
              <a:rPr lang="en-US" sz="1200" b="0" i="0" kern="1200" dirty="0" err="1">
                <a:solidFill>
                  <a:schemeClr val="tx1"/>
                </a:solidFill>
                <a:effectLst/>
                <a:latin typeface="+mn-lt"/>
                <a:ea typeface="+mn-ea"/>
                <a:cs typeface="+mn-cs"/>
              </a:rPr>
              <a:t>downsampled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The activation maps condensed through </a:t>
            </a:r>
            <a:r>
              <a:rPr lang="en-US" sz="1200" b="0" i="0" kern="1200" dirty="0" err="1">
                <a:solidFill>
                  <a:schemeClr val="tx1"/>
                </a:solidFill>
                <a:effectLst/>
                <a:latin typeface="+mn-lt"/>
                <a:ea typeface="+mn-ea"/>
                <a:cs typeface="+mn-cs"/>
              </a:rPr>
              <a:t>downsampling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 new set of activation maps created by passing filters over the first </a:t>
            </a:r>
            <a:r>
              <a:rPr lang="en-US" sz="1200" b="0" i="0" kern="1200" dirty="0" err="1">
                <a:solidFill>
                  <a:schemeClr val="tx1"/>
                </a:solidFill>
                <a:effectLst/>
                <a:latin typeface="+mn-lt"/>
                <a:ea typeface="+mn-ea"/>
                <a:cs typeface="+mn-cs"/>
              </a:rPr>
              <a:t>downsampled</a:t>
            </a:r>
            <a:r>
              <a:rPr lang="en-US" sz="1200" b="0" i="0" kern="1200" dirty="0">
                <a:solidFill>
                  <a:schemeClr val="tx1"/>
                </a:solidFill>
                <a:effectLst/>
                <a:latin typeface="+mn-lt"/>
                <a:ea typeface="+mn-ea"/>
                <a:cs typeface="+mn-cs"/>
              </a:rPr>
              <a:t> stack.</a:t>
            </a:r>
          </a:p>
          <a:p>
            <a:r>
              <a:rPr lang="en-US" sz="1200" b="0" i="0" kern="1200" dirty="0">
                <a:solidFill>
                  <a:schemeClr val="tx1"/>
                </a:solidFill>
                <a:effectLst/>
                <a:latin typeface="+mn-lt"/>
                <a:ea typeface="+mn-ea"/>
                <a:cs typeface="+mn-cs"/>
              </a:rPr>
              <a:t>- The second </a:t>
            </a:r>
            <a:r>
              <a:rPr lang="en-US" sz="1200" b="0" i="0" kern="1200" dirty="0" err="1">
                <a:solidFill>
                  <a:schemeClr val="tx1"/>
                </a:solidFill>
                <a:effectLst/>
                <a:latin typeface="+mn-lt"/>
                <a:ea typeface="+mn-ea"/>
                <a:cs typeface="+mn-cs"/>
              </a:rPr>
              <a:t>downsampling</a:t>
            </a:r>
            <a:r>
              <a:rPr lang="en-US" sz="1200" b="0" i="0" kern="1200" dirty="0">
                <a:solidFill>
                  <a:schemeClr val="tx1"/>
                </a:solidFill>
                <a:effectLst/>
                <a:latin typeface="+mn-lt"/>
                <a:ea typeface="+mn-ea"/>
                <a:cs typeface="+mn-cs"/>
              </a:rPr>
              <a:t>, which condenses the second set of activation maps.</a:t>
            </a:r>
          </a:p>
          <a:p>
            <a:r>
              <a:rPr lang="en-US" sz="1200" b="0" i="0" kern="1200" dirty="0">
                <a:solidFill>
                  <a:schemeClr val="tx1"/>
                </a:solidFill>
                <a:effectLst/>
                <a:latin typeface="+mn-lt"/>
                <a:ea typeface="+mn-ea"/>
                <a:cs typeface="+mn-cs"/>
              </a:rPr>
              <a:t>- A fully connected layer that classifies output with one label per node.</a:t>
            </a:r>
          </a:p>
          <a:p>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24</a:t>
            </a:fld>
            <a:endParaRPr lang="en-US"/>
          </a:p>
        </p:txBody>
      </p:sp>
    </p:spTree>
    <p:extLst>
      <p:ext uri="{BB962C8B-B14F-4D97-AF65-F5344CB8AC3E}">
        <p14:creationId xmlns:p14="http://schemas.microsoft.com/office/powerpoint/2010/main" val="1725126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2/4/19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2/4/19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2/4/19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deeplearning4j.org/convolutionalne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hyperlink" Target="http://deeplearning4j.org/convolutionalnet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GoogleCloudPlatform/dataproc-initialization-action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Nuts and Bolts of Computer Vision</a:t>
            </a:r>
          </a:p>
        </p:txBody>
      </p:sp>
      <p:sp>
        <p:nvSpPr>
          <p:cNvPr id="3" name="Subtitle 2"/>
          <p:cNvSpPr>
            <a:spLocks noGrp="1"/>
          </p:cNvSpPr>
          <p:nvPr>
            <p:ph type="subTitle" idx="1"/>
          </p:nvPr>
        </p:nvSpPr>
        <p:spPr/>
        <p:txBody>
          <a:bodyPr/>
          <a:lstStyle/>
          <a:p>
            <a:r>
              <a:rPr lang="en-US" dirty="0"/>
              <a:t>CSCI 8360</a:t>
            </a:r>
          </a:p>
          <a:p>
            <a:r>
              <a:rPr lang="en-US" dirty="0"/>
              <a:t>Lecture 7</a:t>
            </a:r>
          </a:p>
        </p:txBody>
      </p:sp>
    </p:spTree>
    <p:extLst>
      <p:ext uri="{BB962C8B-B14F-4D97-AF65-F5344CB8AC3E}">
        <p14:creationId xmlns:p14="http://schemas.microsoft.com/office/powerpoint/2010/main" val="70281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2A: Pixel functions</a:t>
            </a:r>
          </a:p>
        </p:txBody>
      </p:sp>
      <p:sp>
        <p:nvSpPr>
          <p:cNvPr id="3" name="Content Placeholder 2"/>
          <p:cNvSpPr>
            <a:spLocks noGrp="1"/>
          </p:cNvSpPr>
          <p:nvPr>
            <p:ph idx="1"/>
          </p:nvPr>
        </p:nvSpPr>
        <p:spPr/>
        <p:txBody>
          <a:bodyPr/>
          <a:lstStyle/>
          <a:p>
            <a:r>
              <a:rPr lang="en-US" dirty="0"/>
              <a:t>Edges and corners</a:t>
            </a:r>
          </a:p>
          <a:p>
            <a:r>
              <a:rPr lang="en-US" dirty="0"/>
              <a:t>SIFT &amp; SURF</a:t>
            </a:r>
          </a:p>
          <a:p>
            <a:r>
              <a:rPr lang="en-US"/>
              <a:t>Textures</a:t>
            </a:r>
            <a:endParaRPr lang="en-US" dirty="0"/>
          </a:p>
        </p:txBody>
      </p:sp>
    </p:spTree>
    <p:extLst>
      <p:ext uri="{BB962C8B-B14F-4D97-AF65-F5344CB8AC3E}">
        <p14:creationId xmlns:p14="http://schemas.microsoft.com/office/powerpoint/2010/main" val="342876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Edges and Corners</a:t>
            </a:r>
          </a:p>
        </p:txBody>
      </p:sp>
      <p:sp>
        <p:nvSpPr>
          <p:cNvPr id="3" name="Content Placeholder 2"/>
          <p:cNvSpPr>
            <a:spLocks noGrp="1"/>
          </p:cNvSpPr>
          <p:nvPr>
            <p:ph idx="1"/>
          </p:nvPr>
        </p:nvSpPr>
        <p:spPr>
          <a:xfrm>
            <a:off x="1154954" y="2603500"/>
            <a:ext cx="3791119" cy="3416300"/>
          </a:xfrm>
        </p:spPr>
        <p:txBody>
          <a:bodyPr/>
          <a:lstStyle/>
          <a:p>
            <a:r>
              <a:rPr lang="en-US" dirty="0"/>
              <a:t>Canny Edge Detector</a:t>
            </a:r>
          </a:p>
          <a:p>
            <a:pPr lvl="1"/>
            <a:r>
              <a:rPr lang="en-US" dirty="0"/>
              <a:t>Combination of horizontal and vertical image gradients</a:t>
            </a:r>
          </a:p>
          <a:p>
            <a:r>
              <a:rPr lang="en-US" dirty="0"/>
              <a:t>Harris Corner Detector</a:t>
            </a:r>
          </a:p>
        </p:txBody>
      </p:sp>
      <p:pic>
        <p:nvPicPr>
          <p:cNvPr id="4" name="Picture 2"/>
          <p:cNvPicPr>
            <a:picLocks noChangeAspect="1" noChangeArrowheads="1"/>
          </p:cNvPicPr>
          <p:nvPr/>
        </p:nvPicPr>
        <p:blipFill>
          <a:blip r:embed="rId2" cstate="print"/>
          <a:srcRect r="74588" b="50415"/>
          <a:stretch>
            <a:fillRect/>
          </a:stretch>
        </p:blipFill>
        <p:spPr bwMode="auto">
          <a:xfrm>
            <a:off x="4946073" y="2385360"/>
            <a:ext cx="3396324" cy="4472640"/>
          </a:xfrm>
          <a:prstGeom prst="rect">
            <a:avLst/>
          </a:prstGeom>
          <a:noFill/>
          <a:ln w="9525">
            <a:noFill/>
            <a:miter lim="800000"/>
            <a:headEnd/>
            <a:tailEnd/>
          </a:ln>
        </p:spPr>
      </p:pic>
      <p:pic>
        <p:nvPicPr>
          <p:cNvPr id="5" name="Picture 4"/>
          <p:cNvPicPr>
            <a:picLocks noChangeAspect="1" noChangeArrowheads="1"/>
          </p:cNvPicPr>
          <p:nvPr/>
        </p:nvPicPr>
        <p:blipFill>
          <a:blip r:embed="rId2" cstate="print"/>
          <a:srcRect l="74891" t="49474" r="-633" b="941"/>
          <a:stretch>
            <a:fillRect/>
          </a:stretch>
        </p:blipFill>
        <p:spPr bwMode="auto">
          <a:xfrm>
            <a:off x="8751508" y="2385360"/>
            <a:ext cx="3440492" cy="447264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5739379" y="2603500"/>
            <a:ext cx="5489653" cy="3951755"/>
          </a:xfrm>
          <a:prstGeom prst="rect">
            <a:avLst/>
          </a:prstGeom>
          <a:noFill/>
          <a:ln w="9525">
            <a:noFill/>
            <a:miter lim="800000"/>
            <a:headEnd/>
            <a:tailEnd/>
          </a:ln>
        </p:spPr>
      </p:pic>
    </p:spTree>
    <p:extLst>
      <p:ext uri="{BB962C8B-B14F-4D97-AF65-F5344CB8AC3E}">
        <p14:creationId xmlns:p14="http://schemas.microsoft.com/office/powerpoint/2010/main" val="12077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and SURF</a:t>
            </a:r>
          </a:p>
        </p:txBody>
      </p:sp>
      <p:sp>
        <p:nvSpPr>
          <p:cNvPr id="3" name="Content Placeholder 2"/>
          <p:cNvSpPr>
            <a:spLocks noGrp="1"/>
          </p:cNvSpPr>
          <p:nvPr>
            <p:ph idx="1"/>
          </p:nvPr>
        </p:nvSpPr>
        <p:spPr>
          <a:xfrm>
            <a:off x="1154955" y="2603500"/>
            <a:ext cx="3149161" cy="3416300"/>
          </a:xfrm>
        </p:spPr>
        <p:txBody>
          <a:bodyPr/>
          <a:lstStyle/>
          <a:p>
            <a:r>
              <a:rPr lang="en-US" dirty="0"/>
              <a:t>SIFT (Scale-Invariant Feature Transform)</a:t>
            </a:r>
          </a:p>
          <a:p>
            <a:endParaRPr lang="en-US" dirty="0"/>
          </a:p>
          <a:p>
            <a:endParaRPr lang="en-US" dirty="0"/>
          </a:p>
          <a:p>
            <a:r>
              <a:rPr lang="en-US" dirty="0"/>
              <a:t>SURF (Speeded-Up Robust Features) </a:t>
            </a:r>
          </a:p>
        </p:txBody>
      </p:sp>
      <p:pic>
        <p:nvPicPr>
          <p:cNvPr id="4" name="Picture 2"/>
          <p:cNvPicPr>
            <a:picLocks noChangeAspect="1" noChangeArrowheads="1"/>
          </p:cNvPicPr>
          <p:nvPr/>
        </p:nvPicPr>
        <p:blipFill>
          <a:blip r:embed="rId3" cstate="print"/>
          <a:srcRect/>
          <a:stretch>
            <a:fillRect/>
          </a:stretch>
        </p:blipFill>
        <p:spPr bwMode="auto">
          <a:xfrm>
            <a:off x="4304116" y="1327150"/>
            <a:ext cx="7887884" cy="2702201"/>
          </a:xfrm>
          <a:prstGeom prst="rect">
            <a:avLst/>
          </a:prstGeom>
          <a:noFill/>
          <a:ln w="9525">
            <a:noFill/>
            <a:miter lim="800000"/>
            <a:headEnd/>
            <a:tailEnd/>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817" y="3980820"/>
            <a:ext cx="2534913" cy="2877180"/>
          </a:xfrm>
          <a:prstGeom prst="rect">
            <a:avLst/>
          </a:prstGeom>
        </p:spPr>
      </p:pic>
    </p:spTree>
    <p:extLst>
      <p:ext uri="{BB962C8B-B14F-4D97-AF65-F5344CB8AC3E}">
        <p14:creationId xmlns:p14="http://schemas.microsoft.com/office/powerpoint/2010/main" val="45448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Textures</a:t>
            </a:r>
          </a:p>
        </p:txBody>
      </p:sp>
      <p:sp>
        <p:nvSpPr>
          <p:cNvPr id="3" name="Content Placeholder 2"/>
          <p:cNvSpPr>
            <a:spLocks noGrp="1"/>
          </p:cNvSpPr>
          <p:nvPr>
            <p:ph idx="1"/>
          </p:nvPr>
        </p:nvSpPr>
        <p:spPr>
          <a:xfrm>
            <a:off x="1154954" y="2603499"/>
            <a:ext cx="3707991" cy="3977409"/>
          </a:xfrm>
        </p:spPr>
        <p:txBody>
          <a:bodyPr>
            <a:normAutofit lnSpcReduction="10000"/>
          </a:bodyPr>
          <a:lstStyle/>
          <a:p>
            <a:r>
              <a:rPr lang="en-US" dirty="0" err="1"/>
              <a:t>Textons</a:t>
            </a:r>
            <a:endParaRPr lang="en-US" dirty="0"/>
          </a:p>
          <a:p>
            <a:pPr lvl="1"/>
            <a:r>
              <a:rPr lang="en-US" dirty="0"/>
              <a:t>Replace each pixel with integer representing “pixel type”</a:t>
            </a:r>
          </a:p>
          <a:p>
            <a:endParaRPr lang="en-US" dirty="0"/>
          </a:p>
          <a:p>
            <a:r>
              <a:rPr lang="en-US" dirty="0"/>
              <a:t>Take a bank of filters (</a:t>
            </a:r>
            <a:r>
              <a:rPr lang="en-US" dirty="0" err="1"/>
              <a:t>gaussian</a:t>
            </a:r>
            <a:r>
              <a:rPr lang="en-US" dirty="0"/>
              <a:t>, </a:t>
            </a:r>
            <a:r>
              <a:rPr lang="en-US" dirty="0" err="1"/>
              <a:t>laplacian</a:t>
            </a:r>
            <a:r>
              <a:rPr lang="en-US" dirty="0"/>
              <a:t>, </a:t>
            </a:r>
            <a:r>
              <a:rPr lang="en-US" dirty="0" err="1"/>
              <a:t>etc</a:t>
            </a:r>
            <a:r>
              <a:rPr lang="en-US" dirty="0"/>
              <a:t>) and apply to images</a:t>
            </a:r>
          </a:p>
          <a:p>
            <a:r>
              <a:rPr lang="en-US" dirty="0"/>
              <a:t>Cluster pixels in filter space</a:t>
            </a:r>
          </a:p>
          <a:p>
            <a:r>
              <a:rPr lang="en-US" dirty="0"/>
              <a:t>For new pixel, filter surrounding region with filter bank, and assign to nearest cluster</a:t>
            </a:r>
          </a:p>
        </p:txBody>
      </p:sp>
      <p:pic>
        <p:nvPicPr>
          <p:cNvPr id="5" name="Picture 2"/>
          <p:cNvPicPr>
            <a:picLocks noChangeAspect="1" noChangeArrowheads="1"/>
          </p:cNvPicPr>
          <p:nvPr/>
        </p:nvPicPr>
        <p:blipFill rotWithShape="1">
          <a:blip r:embed="rId2" cstate="print"/>
          <a:srcRect r="-1016"/>
          <a:stretch/>
        </p:blipFill>
        <p:spPr bwMode="auto">
          <a:xfrm>
            <a:off x="4766647" y="4203893"/>
            <a:ext cx="7425353" cy="237701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6791400" y="476216"/>
            <a:ext cx="5400600" cy="3657249"/>
          </a:xfrm>
          <a:prstGeom prst="rect">
            <a:avLst/>
          </a:prstGeom>
          <a:noFill/>
          <a:ln w="9525">
            <a:noFill/>
            <a:miter lim="800000"/>
            <a:headEnd/>
            <a:tailEnd/>
          </a:ln>
        </p:spPr>
      </p:pic>
    </p:spTree>
    <p:extLst>
      <p:ext uri="{BB962C8B-B14F-4D97-AF65-F5344CB8AC3E}">
        <p14:creationId xmlns:p14="http://schemas.microsoft.com/office/powerpoint/2010/main" val="9755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57E4-407A-454F-A860-1741E49DB1A3}"/>
              </a:ext>
            </a:extLst>
          </p:cNvPr>
          <p:cNvSpPr>
            <a:spLocks noGrp="1"/>
          </p:cNvSpPr>
          <p:nvPr>
            <p:ph type="title"/>
          </p:nvPr>
        </p:nvSpPr>
        <p:spPr/>
        <p:txBody>
          <a:bodyPr/>
          <a:lstStyle/>
          <a:p>
            <a:r>
              <a:rPr lang="en-US" dirty="0"/>
              <a:t>Level 2B: Dimensionality Reduction</a:t>
            </a:r>
          </a:p>
        </p:txBody>
      </p:sp>
      <p:sp>
        <p:nvSpPr>
          <p:cNvPr id="3" name="Content Placeholder 2">
            <a:extLst>
              <a:ext uri="{FF2B5EF4-FFF2-40B4-BE49-F238E27FC236}">
                <a16:creationId xmlns:a16="http://schemas.microsoft.com/office/drawing/2014/main" id="{694F9430-39B9-EB4B-AFBA-819BBD6CBBB4}"/>
              </a:ext>
            </a:extLst>
          </p:cNvPr>
          <p:cNvSpPr>
            <a:spLocks noGrp="1"/>
          </p:cNvSpPr>
          <p:nvPr>
            <p:ph idx="1"/>
          </p:nvPr>
        </p:nvSpPr>
        <p:spPr>
          <a:xfrm>
            <a:off x="1154955" y="2603500"/>
            <a:ext cx="4594916" cy="4254500"/>
          </a:xfrm>
        </p:spPr>
        <p:txBody>
          <a:bodyPr>
            <a:normAutofit/>
          </a:bodyPr>
          <a:lstStyle/>
          <a:p>
            <a:r>
              <a:rPr lang="en-US" dirty="0"/>
              <a:t>Images are extremely high-dimensional</a:t>
            </a:r>
          </a:p>
          <a:p>
            <a:r>
              <a:rPr lang="en-US" dirty="0"/>
              <a:t>…but you’re probably only ever interested in a few things in the images</a:t>
            </a:r>
          </a:p>
          <a:p>
            <a:r>
              <a:rPr lang="en-US" dirty="0"/>
              <a:t>Most of the image [data] is therefore extraneous, so our goal is to </a:t>
            </a:r>
            <a:r>
              <a:rPr lang="en-US" b="1" dirty="0"/>
              <a:t>reduce the dimensions</a:t>
            </a:r>
            <a:endParaRPr lang="en-US" dirty="0"/>
          </a:p>
          <a:p>
            <a:pPr lvl="1"/>
            <a:r>
              <a:rPr lang="en-US" dirty="0"/>
              <a:t>Principal Components Analysis (PCA)</a:t>
            </a:r>
          </a:p>
          <a:p>
            <a:pPr lvl="1"/>
            <a:r>
              <a:rPr lang="en-US" dirty="0"/>
              <a:t>Singular Value Decomposition (SVD)</a:t>
            </a:r>
          </a:p>
          <a:p>
            <a:pPr lvl="1"/>
            <a:r>
              <a:rPr lang="en-US" dirty="0"/>
              <a:t>Non-negative Matrix Factorization (NMF)</a:t>
            </a:r>
          </a:p>
        </p:txBody>
      </p:sp>
      <p:pic>
        <p:nvPicPr>
          <p:cNvPr id="4" name="Picture 3">
            <a:extLst>
              <a:ext uri="{FF2B5EF4-FFF2-40B4-BE49-F238E27FC236}">
                <a16:creationId xmlns:a16="http://schemas.microsoft.com/office/drawing/2014/main" id="{DBDD66EF-5176-554D-8E28-77600AB0341B}"/>
              </a:ext>
            </a:extLst>
          </p:cNvPr>
          <p:cNvPicPr>
            <a:picLocks noChangeAspect="1"/>
          </p:cNvPicPr>
          <p:nvPr/>
        </p:nvPicPr>
        <p:blipFill>
          <a:blip r:embed="rId2"/>
          <a:stretch>
            <a:fillRect/>
          </a:stretch>
        </p:blipFill>
        <p:spPr>
          <a:xfrm>
            <a:off x="8115231" y="2603500"/>
            <a:ext cx="3602272" cy="4015436"/>
          </a:xfrm>
          <a:prstGeom prst="rect">
            <a:avLst/>
          </a:prstGeom>
        </p:spPr>
      </p:pic>
      <p:pic>
        <p:nvPicPr>
          <p:cNvPr id="5" name="Picture 4">
            <a:extLst>
              <a:ext uri="{FF2B5EF4-FFF2-40B4-BE49-F238E27FC236}">
                <a16:creationId xmlns:a16="http://schemas.microsoft.com/office/drawing/2014/main" id="{8A3CFAC1-4AAC-744E-A84C-1BECBA502638}"/>
              </a:ext>
            </a:extLst>
          </p:cNvPr>
          <p:cNvPicPr>
            <a:picLocks noChangeAspect="1"/>
          </p:cNvPicPr>
          <p:nvPr/>
        </p:nvPicPr>
        <p:blipFill>
          <a:blip r:embed="rId3"/>
          <a:stretch>
            <a:fillRect/>
          </a:stretch>
        </p:blipFill>
        <p:spPr>
          <a:xfrm>
            <a:off x="5641938" y="2541508"/>
            <a:ext cx="6480427" cy="2572934"/>
          </a:xfrm>
          <a:prstGeom prst="rect">
            <a:avLst/>
          </a:prstGeom>
        </p:spPr>
      </p:pic>
    </p:spTree>
    <p:extLst>
      <p:ext uri="{BB962C8B-B14F-4D97-AF65-F5344CB8AC3E}">
        <p14:creationId xmlns:p14="http://schemas.microsoft.com/office/powerpoint/2010/main" val="210151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833963" y="1483068"/>
            <a:ext cx="2755900" cy="1003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p:txBody>
          <a:bodyPr/>
          <a:lstStyle/>
          <a:p>
            <a:r>
              <a:rPr lang="en-US" dirty="0"/>
              <a:t>What is an </a:t>
            </a:r>
            <a:r>
              <a:rPr lang="en-US" i="1" dirty="0"/>
              <a:t>embedding</a:t>
            </a:r>
            <a:r>
              <a:rPr lang="en-US" dirty="0"/>
              <a:t>?</a:t>
            </a:r>
          </a:p>
          <a:p>
            <a:endParaRPr lang="en-US" dirty="0"/>
          </a:p>
          <a:p>
            <a:r>
              <a:rPr lang="en-US" b="1" dirty="0"/>
              <a:t>Mapping</a:t>
            </a:r>
          </a:p>
          <a:p>
            <a:r>
              <a:rPr lang="en-US" b="1" dirty="0"/>
              <a:t>Transformation</a:t>
            </a:r>
          </a:p>
          <a:p>
            <a:r>
              <a:rPr lang="en-US" b="1" dirty="0"/>
              <a:t>Reveals / preserves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563" y="1800568"/>
            <a:ext cx="2108200" cy="431800"/>
          </a:xfrm>
          <a:prstGeom prst="rect">
            <a:avLst/>
          </a:prstGeom>
        </p:spPr>
      </p:pic>
      <p:pic>
        <p:nvPicPr>
          <p:cNvPr id="6" name="Picture 5"/>
          <p:cNvPicPr>
            <a:picLocks noChangeAspect="1"/>
          </p:cNvPicPr>
          <p:nvPr/>
        </p:nvPicPr>
        <p:blipFill rotWithShape="1">
          <a:blip r:embed="rId3"/>
          <a:srcRect l="10292" t="12251" r="6527" b="9117"/>
          <a:stretch/>
        </p:blipFill>
        <p:spPr>
          <a:xfrm>
            <a:off x="6578600" y="2774265"/>
            <a:ext cx="5575300" cy="3965935"/>
          </a:xfrm>
          <a:prstGeom prst="rect">
            <a:avLst/>
          </a:prstGeom>
        </p:spPr>
      </p:pic>
      <p:pic>
        <p:nvPicPr>
          <p:cNvPr id="7" name="Picture 6"/>
          <p:cNvPicPr>
            <a:picLocks noChangeAspect="1"/>
          </p:cNvPicPr>
          <p:nvPr/>
        </p:nvPicPr>
        <p:blipFill>
          <a:blip r:embed="rId4"/>
          <a:stretch>
            <a:fillRect/>
          </a:stretch>
        </p:blipFill>
        <p:spPr>
          <a:xfrm>
            <a:off x="732050" y="4527550"/>
            <a:ext cx="3948500" cy="2212650"/>
          </a:xfrm>
          <a:prstGeom prst="rect">
            <a:avLst/>
          </a:prstGeom>
        </p:spPr>
      </p:pic>
      <p:sp>
        <p:nvSpPr>
          <p:cNvPr id="8" name="Right Arrow 7"/>
          <p:cNvSpPr/>
          <p:nvPr/>
        </p:nvSpPr>
        <p:spPr>
          <a:xfrm>
            <a:off x="4724708" y="4527550"/>
            <a:ext cx="2001558" cy="1987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Embedding</a:t>
            </a:r>
          </a:p>
        </p:txBody>
      </p:sp>
    </p:spTree>
    <p:extLst>
      <p:ext uri="{BB962C8B-B14F-4D97-AF65-F5344CB8AC3E}">
        <p14:creationId xmlns:p14="http://schemas.microsoft.com/office/powerpoint/2010/main" val="380510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54954" y="2603499"/>
            <a:ext cx="8825659" cy="4045273"/>
          </a:xfrm>
        </p:spPr>
        <p:txBody>
          <a:bodyPr>
            <a:normAutofit/>
          </a:bodyPr>
          <a:lstStyle/>
          <a:p>
            <a:r>
              <a:rPr lang="en-US" dirty="0"/>
              <a:t>“Degrees of freedom” versus “intrinsic dimensionality”</a:t>
            </a:r>
          </a:p>
          <a:p>
            <a:endParaRPr lang="en-US" dirty="0"/>
          </a:p>
          <a:p>
            <a:endParaRPr lang="en-US" dirty="0"/>
          </a:p>
          <a:p>
            <a:endParaRPr lang="en-US" dirty="0"/>
          </a:p>
          <a:p>
            <a:endParaRPr lang="en-US" dirty="0"/>
          </a:p>
          <a:p>
            <a:endParaRPr lang="en-US" dirty="0"/>
          </a:p>
          <a:p>
            <a:endParaRPr lang="en-US" dirty="0"/>
          </a:p>
          <a:p>
            <a:r>
              <a:rPr lang="en-US" dirty="0"/>
              <a:t>Despite 64x64 pixels, only so many ways to draw a 9</a:t>
            </a:r>
          </a:p>
          <a:p>
            <a:r>
              <a:rPr lang="en-US" b="1" dirty="0"/>
              <a:t>Use projections in low-dimensional manifold as features</a:t>
            </a:r>
          </a:p>
          <a:p>
            <a:endParaRPr lang="en-US" b="1" dirty="0"/>
          </a:p>
        </p:txBody>
      </p:sp>
      <p:pic>
        <p:nvPicPr>
          <p:cNvPr id="4" name="Picture 3"/>
          <p:cNvPicPr>
            <a:picLocks noChangeAspect="1"/>
          </p:cNvPicPr>
          <p:nvPr/>
        </p:nvPicPr>
        <p:blipFill>
          <a:blip r:embed="rId2"/>
          <a:stretch>
            <a:fillRect/>
          </a:stretch>
        </p:blipFill>
        <p:spPr>
          <a:xfrm>
            <a:off x="1851940" y="3070642"/>
            <a:ext cx="3959925" cy="2219052"/>
          </a:xfrm>
          <a:prstGeom prst="rect">
            <a:avLst/>
          </a:prstGeom>
        </p:spPr>
      </p:pic>
    </p:spTree>
    <p:extLst>
      <p:ext uri="{BB962C8B-B14F-4D97-AF65-F5344CB8AC3E}">
        <p14:creationId xmlns:p14="http://schemas.microsoft.com/office/powerpoint/2010/main" val="19764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Hierarchical pixel functions</a:t>
            </a:r>
          </a:p>
        </p:txBody>
      </p:sp>
      <p:sp>
        <p:nvSpPr>
          <p:cNvPr id="3" name="Content Placeholder 2"/>
          <p:cNvSpPr>
            <a:spLocks noGrp="1"/>
          </p:cNvSpPr>
          <p:nvPr>
            <p:ph idx="1"/>
          </p:nvPr>
        </p:nvSpPr>
        <p:spPr/>
        <p:txBody>
          <a:bodyPr/>
          <a:lstStyle/>
          <a:p>
            <a:r>
              <a:rPr lang="en-US" dirty="0"/>
              <a:t>Convolutional neural networks (CNNs) and Deep Learning</a:t>
            </a:r>
          </a:p>
        </p:txBody>
      </p:sp>
      <p:sp>
        <p:nvSpPr>
          <p:cNvPr id="4" name="Rectangle 3"/>
          <p:cNvSpPr/>
          <p:nvPr/>
        </p:nvSpPr>
        <p:spPr>
          <a:xfrm>
            <a:off x="1154954" y="4126984"/>
            <a:ext cx="10214656" cy="646331"/>
          </a:xfrm>
          <a:prstGeom prst="rect">
            <a:avLst/>
          </a:prstGeom>
        </p:spPr>
        <p:txBody>
          <a:bodyPr wrap="none">
            <a:spAutoFit/>
          </a:bodyPr>
          <a:lstStyle/>
          <a:p>
            <a:r>
              <a:rPr lang="en-US" sz="3600" dirty="0">
                <a:hlinkClick r:id="rId2"/>
              </a:rPr>
              <a:t>http://deeplearning4j.org/convolutionalnets</a:t>
            </a:r>
            <a:r>
              <a:rPr lang="en-US" sz="3600" dirty="0"/>
              <a:t> </a:t>
            </a:r>
          </a:p>
        </p:txBody>
      </p:sp>
    </p:spTree>
    <p:extLst>
      <p:ext uri="{BB962C8B-B14F-4D97-AF65-F5344CB8AC3E}">
        <p14:creationId xmlns:p14="http://schemas.microsoft.com/office/powerpoint/2010/main" val="27208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a “convolution”?</a:t>
            </a:r>
          </a:p>
        </p:txBody>
      </p:sp>
      <p:sp>
        <p:nvSpPr>
          <p:cNvPr id="10" name="Content Placeholder 9"/>
          <p:cNvSpPr>
            <a:spLocks noGrp="1"/>
          </p:cNvSpPr>
          <p:nvPr>
            <p:ph sz="half" idx="1"/>
          </p:nvPr>
        </p:nvSpPr>
        <p:spPr>
          <a:xfrm>
            <a:off x="1154954" y="2603500"/>
            <a:ext cx="4825158" cy="1954646"/>
          </a:xfrm>
        </p:spPr>
        <p:txBody>
          <a:bodyPr/>
          <a:lstStyle/>
          <a:p>
            <a:r>
              <a:rPr lang="en-US" dirty="0"/>
              <a:t>Two matrices:</a:t>
            </a:r>
          </a:p>
          <a:p>
            <a:pPr lvl="1"/>
            <a:r>
              <a:rPr lang="en-US" dirty="0"/>
              <a:t>Image (of course)</a:t>
            </a:r>
          </a:p>
          <a:p>
            <a:pPr lvl="1"/>
            <a:r>
              <a:rPr lang="en-US" dirty="0"/>
              <a:t>Filter (small matrix)</a:t>
            </a:r>
          </a:p>
          <a:p>
            <a:r>
              <a:rPr lang="en-US" dirty="0"/>
              <a:t>Run filter over image, taking dot products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800" y="1981200"/>
            <a:ext cx="6680200" cy="4876800"/>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1898073" y="4748506"/>
                <a:ext cx="2378921" cy="146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s-IS" sz="3600" i="1" smtClean="0">
                              <a:latin typeface="Cambria Math" panose="02040503050406030204" pitchFamily="18" charset="0"/>
                            </a:rPr>
                          </m:ctrlPr>
                        </m:dPr>
                        <m:e>
                          <m:m>
                            <m:mPr>
                              <m:mcs>
                                <m:mc>
                                  <m:mcPr>
                                    <m:count m:val="3"/>
                                    <m:mcJc m:val="center"/>
                                  </m:mcPr>
                                </m:mc>
                              </m:mcs>
                              <m:ctrlPr>
                                <a:rPr lang="uk-UA" sz="3600" i="1" smtClean="0">
                                  <a:latin typeface="Cambria Math" panose="02040503050406030204" pitchFamily="18" charset="0"/>
                                </a:rPr>
                              </m:ctrlPr>
                            </m:mPr>
                            <m:mr>
                              <m:e>
                                <m:r>
                                  <m:rPr>
                                    <m:brk m:alnAt="7"/>
                                  </m:rPr>
                                  <a:rPr lang="en-US" sz="3600" b="0" i="1" smtClean="0">
                                    <a:latin typeface="Cambria Math" charset="0"/>
                                  </a:rPr>
                                  <m:t>1</m:t>
                                </m:r>
                              </m:e>
                              <m:e>
                                <m:r>
                                  <a:rPr lang="en-US" sz="3600" b="0" i="1" smtClean="0">
                                    <a:latin typeface="Cambria Math" charset="0"/>
                                  </a:rPr>
                                  <m:t>0</m:t>
                                </m:r>
                              </m:e>
                              <m:e>
                                <m:r>
                                  <a:rPr lang="en-US" sz="3600" b="0" i="1" smtClean="0">
                                    <a:latin typeface="Cambria Math" charset="0"/>
                                  </a:rPr>
                                  <m:t>1</m:t>
                                </m:r>
                              </m:e>
                            </m:mr>
                            <m:mr>
                              <m:e>
                                <m:r>
                                  <a:rPr lang="en-US" sz="3600" b="0" i="1" smtClean="0">
                                    <a:latin typeface="Cambria Math" charset="0"/>
                                  </a:rPr>
                                  <m:t>0</m:t>
                                </m:r>
                              </m:e>
                              <m:e>
                                <m:r>
                                  <a:rPr lang="en-US" sz="3600" b="0" i="1" smtClean="0">
                                    <a:latin typeface="Cambria Math" charset="0"/>
                                  </a:rPr>
                                  <m:t>1</m:t>
                                </m:r>
                              </m:e>
                              <m:e>
                                <m:r>
                                  <a:rPr lang="en-US" sz="3600" b="0" i="1" smtClean="0">
                                    <a:latin typeface="Cambria Math" charset="0"/>
                                  </a:rPr>
                                  <m:t>0</m:t>
                                </m:r>
                              </m:e>
                            </m:mr>
                            <m:mr>
                              <m:e>
                                <m:r>
                                  <a:rPr lang="en-US" sz="3600" b="0" i="1" smtClean="0">
                                    <a:latin typeface="Cambria Math" charset="0"/>
                                  </a:rPr>
                                  <m:t>1</m:t>
                                </m:r>
                              </m:e>
                              <m:e>
                                <m:r>
                                  <a:rPr lang="en-US" sz="3600" b="0" i="1" smtClean="0">
                                    <a:latin typeface="Cambria Math" charset="0"/>
                                  </a:rPr>
                                  <m:t>0</m:t>
                                </m:r>
                              </m:e>
                              <m:e>
                                <m:r>
                                  <a:rPr lang="en-US" sz="3600" b="0" i="1" smtClean="0">
                                    <a:latin typeface="Cambria Math" charset="0"/>
                                  </a:rPr>
                                  <m:t>1</m:t>
                                </m:r>
                              </m:e>
                            </m:mr>
                          </m:m>
                        </m:e>
                      </m:d>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898073" y="4748506"/>
                <a:ext cx="2378921" cy="146501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207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 “convolution”?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120" y="2609272"/>
            <a:ext cx="6041761" cy="3943927"/>
          </a:xfrm>
          <a:prstGeom prst="rect">
            <a:avLst/>
          </a:prstGeom>
        </p:spPr>
      </p:pic>
    </p:spTree>
    <p:extLst>
      <p:ext uri="{BB962C8B-B14F-4D97-AF65-F5344CB8AC3E}">
        <p14:creationId xmlns:p14="http://schemas.microsoft.com/office/powerpoint/2010/main" val="139212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goal of classification?</a:t>
            </a:r>
          </a:p>
        </p:txBody>
      </p:sp>
      <p:sp>
        <p:nvSpPr>
          <p:cNvPr id="9" name="Content Placeholder 8"/>
          <p:cNvSpPr>
            <a:spLocks noGrp="1"/>
          </p:cNvSpPr>
          <p:nvPr>
            <p:ph idx="1"/>
          </p:nvPr>
        </p:nvSpPr>
        <p:spPr>
          <a:xfrm>
            <a:off x="1154954" y="2603500"/>
            <a:ext cx="8825659" cy="1026391"/>
          </a:xfrm>
        </p:spPr>
        <p:txBody>
          <a:bodyPr/>
          <a:lstStyle/>
          <a:p>
            <a:r>
              <a:rPr lang="en-US" dirty="0"/>
              <a:t>Learn a function </a:t>
            </a:r>
            <a:r>
              <a:rPr lang="en-US" b="1" i="1" dirty="0">
                <a:latin typeface="Apple Chancery" charset="0"/>
                <a:ea typeface="Apple Chancery" charset="0"/>
                <a:cs typeface="Apple Chancery" charset="0"/>
              </a:rPr>
              <a:t>f</a:t>
            </a:r>
          </a:p>
          <a:p>
            <a:r>
              <a:rPr lang="en-US" dirty="0"/>
              <a:t>Maps: continuous space (data) to discrete space (label)</a:t>
            </a:r>
          </a:p>
        </p:txBody>
      </p:sp>
      <p:sp>
        <p:nvSpPr>
          <p:cNvPr id="10" name="TextBox 9"/>
          <p:cNvSpPr txBox="1"/>
          <p:nvPr/>
        </p:nvSpPr>
        <p:spPr>
          <a:xfrm>
            <a:off x="4541729" y="4294909"/>
            <a:ext cx="3108543" cy="1015663"/>
          </a:xfrm>
          <a:prstGeom prst="rect">
            <a:avLst/>
          </a:prstGeom>
          <a:noFill/>
        </p:spPr>
        <p:txBody>
          <a:bodyPr wrap="none" rtlCol="0">
            <a:spAutoFit/>
          </a:bodyPr>
          <a:lstStyle/>
          <a:p>
            <a:r>
              <a:rPr lang="en-US" sz="6000" b="1" i="1">
                <a:latin typeface="Apple Chancery" charset="0"/>
                <a:ea typeface="Apple Chancery" charset="0"/>
                <a:cs typeface="Apple Chancery" charset="0"/>
              </a:rPr>
              <a:t>f(X) → Y</a:t>
            </a:r>
            <a:endParaRPr lang="en-US" sz="6000"/>
          </a:p>
        </p:txBody>
      </p:sp>
    </p:spTree>
    <p:extLst>
      <p:ext uri="{BB962C8B-B14F-4D97-AF65-F5344CB8AC3E}">
        <p14:creationId xmlns:p14="http://schemas.microsoft.com/office/powerpoint/2010/main" val="6732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“neural network”?</a:t>
            </a:r>
          </a:p>
        </p:txBody>
      </p:sp>
      <p:pic>
        <p:nvPicPr>
          <p:cNvPr id="3" name="Picture 2"/>
          <p:cNvPicPr>
            <a:picLocks noChangeAspect="1"/>
          </p:cNvPicPr>
          <p:nvPr/>
        </p:nvPicPr>
        <p:blipFill>
          <a:blip r:embed="rId2"/>
          <a:stretch>
            <a:fillRect/>
          </a:stretch>
        </p:blipFill>
        <p:spPr>
          <a:xfrm>
            <a:off x="107747" y="2595415"/>
            <a:ext cx="6232672" cy="3057240"/>
          </a:xfrm>
          <a:prstGeom prst="rect">
            <a:avLst/>
          </a:prstGeom>
        </p:spPr>
      </p:pic>
      <p:pic>
        <p:nvPicPr>
          <p:cNvPr id="4" name="Picture 3"/>
          <p:cNvPicPr>
            <a:picLocks noChangeAspect="1"/>
          </p:cNvPicPr>
          <p:nvPr/>
        </p:nvPicPr>
        <p:blipFill>
          <a:blip r:embed="rId3"/>
          <a:stretch>
            <a:fillRect/>
          </a:stretch>
        </p:blipFill>
        <p:spPr>
          <a:xfrm>
            <a:off x="6340419" y="2595415"/>
            <a:ext cx="5681381" cy="3241577"/>
          </a:xfrm>
          <a:prstGeom prst="rect">
            <a:avLst/>
          </a:prstGeom>
        </p:spPr>
      </p:pic>
    </p:spTree>
    <p:extLst>
      <p:ext uri="{BB962C8B-B14F-4D97-AF65-F5344CB8AC3E}">
        <p14:creationId xmlns:p14="http://schemas.microsoft.com/office/powerpoint/2010/main" val="1442512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Stacked feed-forward networks</a:t>
            </a:r>
          </a:p>
        </p:txBody>
      </p:sp>
      <p:pic>
        <p:nvPicPr>
          <p:cNvPr id="7" name="Picture 6"/>
          <p:cNvPicPr>
            <a:picLocks noChangeAspect="1"/>
          </p:cNvPicPr>
          <p:nvPr/>
        </p:nvPicPr>
        <p:blipFill>
          <a:blip r:embed="rId2"/>
          <a:stretch>
            <a:fillRect/>
          </a:stretch>
        </p:blipFill>
        <p:spPr>
          <a:xfrm>
            <a:off x="1803689" y="2152620"/>
            <a:ext cx="8584622" cy="4705379"/>
          </a:xfrm>
          <a:prstGeom prst="rect">
            <a:avLst/>
          </a:prstGeom>
        </p:spPr>
      </p:pic>
    </p:spTree>
    <p:extLst>
      <p:ext uri="{BB962C8B-B14F-4D97-AF65-F5344CB8AC3E}">
        <p14:creationId xmlns:p14="http://schemas.microsoft.com/office/powerpoint/2010/main" val="454436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feed-forward networks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2975264"/>
            <a:ext cx="9398000" cy="2209800"/>
          </a:xfrm>
          <a:prstGeom prst="rect">
            <a:avLst/>
          </a:prstGeom>
        </p:spPr>
      </p:pic>
    </p:spTree>
    <p:extLst>
      <p:ext uri="{BB962C8B-B14F-4D97-AF65-F5344CB8AC3E}">
        <p14:creationId xmlns:p14="http://schemas.microsoft.com/office/powerpoint/2010/main" val="650603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a:xfrm>
            <a:off x="1154954" y="2603499"/>
            <a:ext cx="5107301" cy="4115955"/>
          </a:xfrm>
        </p:spPr>
        <p:txBody>
          <a:bodyPr>
            <a:normAutofit lnSpcReduction="10000"/>
          </a:bodyPr>
          <a:lstStyle/>
          <a:p>
            <a:r>
              <a:rPr lang="en-US" b="1" dirty="0"/>
              <a:t>Feature maps</a:t>
            </a:r>
          </a:p>
          <a:p>
            <a:pPr lvl="1"/>
            <a:r>
              <a:rPr lang="en-US" dirty="0"/>
              <a:t>The output of one layer of a CNN </a:t>
            </a:r>
          </a:p>
          <a:p>
            <a:r>
              <a:rPr lang="en-US" b="1" dirty="0"/>
              <a:t>Stride</a:t>
            </a:r>
          </a:p>
          <a:p>
            <a:pPr lvl="1"/>
            <a:r>
              <a:rPr lang="en-US" dirty="0"/>
              <a:t>Size (in pixels) of the move a filter makes over neighborhoods of pixels</a:t>
            </a:r>
          </a:p>
          <a:p>
            <a:r>
              <a:rPr lang="en-US" b="1" dirty="0"/>
              <a:t>Pooling</a:t>
            </a:r>
          </a:p>
          <a:p>
            <a:pPr lvl="1"/>
            <a:r>
              <a:rPr lang="en-US" dirty="0"/>
              <a:t>“Summary” of the output of a filter</a:t>
            </a:r>
          </a:p>
          <a:p>
            <a:pPr lvl="1"/>
            <a:r>
              <a:rPr lang="en-US" dirty="0"/>
              <a:t>Popular choices: mean, max</a:t>
            </a:r>
          </a:p>
          <a:p>
            <a:r>
              <a:rPr lang="en-US" b="1" dirty="0"/>
              <a:t>Activation functions</a:t>
            </a:r>
          </a:p>
          <a:p>
            <a:pPr lvl="1"/>
            <a:r>
              <a:rPr lang="en-US" dirty="0"/>
              <a:t>Function determining whether or not an individual neuron fires</a:t>
            </a:r>
          </a:p>
          <a:p>
            <a:pPr lvl="1"/>
            <a:r>
              <a:rPr lang="en-US" dirty="0"/>
              <a:t>Popular choices: </a:t>
            </a:r>
            <a:r>
              <a:rPr lang="en-US" dirty="0" err="1"/>
              <a:t>ReLU</a:t>
            </a:r>
            <a:r>
              <a:rPr lang="en-US" dirty="0"/>
              <a:t>, </a:t>
            </a:r>
            <a:r>
              <a:rPr lang="en-US" dirty="0" err="1"/>
              <a:t>tanh</a:t>
            </a:r>
            <a:r>
              <a:rPr lang="en-US" dirty="0"/>
              <a:t>, sigmoid</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04" r="64594"/>
          <a:stretch/>
        </p:blipFill>
        <p:spPr>
          <a:xfrm>
            <a:off x="7210302" y="2050647"/>
            <a:ext cx="3214255" cy="2209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235" y="4630462"/>
            <a:ext cx="4328391" cy="2088992"/>
          </a:xfrm>
          <a:prstGeom prst="rect">
            <a:avLst/>
          </a:prstGeom>
        </p:spPr>
      </p:pic>
    </p:spTree>
    <p:extLst>
      <p:ext uri="{BB962C8B-B14F-4D97-AF65-F5344CB8AC3E}">
        <p14:creationId xmlns:p14="http://schemas.microsoft.com/office/powerpoint/2010/main" val="164193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Pipeline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78" y="2051695"/>
            <a:ext cx="9727045" cy="4806305"/>
          </a:xfrm>
          <a:prstGeom prst="rect">
            <a:avLst/>
          </a:prstGeom>
        </p:spPr>
      </p:pic>
    </p:spTree>
    <p:extLst>
      <p:ext uri="{BB962C8B-B14F-4D97-AF65-F5344CB8AC3E}">
        <p14:creationId xmlns:p14="http://schemas.microsoft.com/office/powerpoint/2010/main" val="66443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 Segmentation</a:t>
            </a:r>
          </a:p>
        </p:txBody>
      </p:sp>
      <p:sp>
        <p:nvSpPr>
          <p:cNvPr id="3" name="Content Placeholder 2"/>
          <p:cNvSpPr>
            <a:spLocks noGrp="1"/>
          </p:cNvSpPr>
          <p:nvPr>
            <p:ph idx="1"/>
          </p:nvPr>
        </p:nvSpPr>
        <p:spPr>
          <a:xfrm>
            <a:off x="1154954" y="2603500"/>
            <a:ext cx="4521103" cy="4254500"/>
          </a:xfrm>
        </p:spPr>
        <p:txBody>
          <a:bodyPr>
            <a:normAutofit/>
          </a:bodyPr>
          <a:lstStyle/>
          <a:p>
            <a:r>
              <a:rPr lang="en-US" dirty="0"/>
              <a:t>Create a map of the detected object areas</a:t>
            </a:r>
          </a:p>
          <a:p>
            <a:r>
              <a:rPr lang="en-US" dirty="0"/>
              <a:t>“Fully-convolutional” networks</a:t>
            </a:r>
          </a:p>
          <a:p>
            <a:pPr lvl="1"/>
            <a:r>
              <a:rPr lang="en-US" dirty="0"/>
              <a:t>Substitute fully-connected layer at end for another convolutional layer</a:t>
            </a:r>
          </a:p>
          <a:p>
            <a:pPr lvl="1"/>
            <a:r>
              <a:rPr lang="en-US" dirty="0"/>
              <a:t>Activations show object</a:t>
            </a:r>
          </a:p>
          <a:p>
            <a:r>
              <a:rPr lang="en-US" dirty="0"/>
              <a:t>Resolution is lost in </a:t>
            </a:r>
            <a:r>
              <a:rPr lang="en-US" dirty="0" err="1"/>
              <a:t>upsampling</a:t>
            </a:r>
            <a:r>
              <a:rPr lang="en-US" dirty="0"/>
              <a:t> step</a:t>
            </a:r>
          </a:p>
          <a:p>
            <a:pPr lvl="1"/>
            <a:r>
              <a:rPr lang="en-US" dirty="0"/>
              <a:t>Skip-connections to bring in some of the “lost” resolution</a:t>
            </a:r>
          </a:p>
          <a:p>
            <a:r>
              <a:rPr lang="en-US" i="1" dirty="0"/>
              <a:t>EXTREME</a:t>
            </a:r>
            <a:r>
              <a:rPr lang="en-US" dirty="0"/>
              <a:t> Segmentation</a:t>
            </a:r>
          </a:p>
          <a:p>
            <a:pPr lvl="1"/>
            <a:r>
              <a:rPr lang="en-US" dirty="0"/>
              <a:t>Replace </a:t>
            </a:r>
            <a:r>
              <a:rPr lang="en-US" dirty="0" err="1"/>
              <a:t>upsampling</a:t>
            </a:r>
            <a:r>
              <a:rPr lang="en-US" dirty="0"/>
              <a:t> with a complete deconvolution stack</a:t>
            </a:r>
          </a:p>
          <a:p>
            <a:endParaRPr lang="en-US" dirty="0"/>
          </a:p>
          <a:p>
            <a:pPr lvl="1"/>
            <a:endParaRPr lang="en-US" dirty="0"/>
          </a:p>
        </p:txBody>
      </p:sp>
      <p:pic>
        <p:nvPicPr>
          <p:cNvPr id="4" name="Picture 3"/>
          <p:cNvPicPr>
            <a:picLocks noChangeAspect="1"/>
          </p:cNvPicPr>
          <p:nvPr/>
        </p:nvPicPr>
        <p:blipFill>
          <a:blip r:embed="rId2"/>
          <a:stretch>
            <a:fillRect/>
          </a:stretch>
        </p:blipFill>
        <p:spPr>
          <a:xfrm>
            <a:off x="5706533" y="2454808"/>
            <a:ext cx="6400378" cy="3711045"/>
          </a:xfrm>
          <a:prstGeom prst="rect">
            <a:avLst/>
          </a:prstGeom>
        </p:spPr>
      </p:pic>
      <p:pic>
        <p:nvPicPr>
          <p:cNvPr id="5" name="Picture 4"/>
          <p:cNvPicPr>
            <a:picLocks noChangeAspect="1"/>
          </p:cNvPicPr>
          <p:nvPr/>
        </p:nvPicPr>
        <p:blipFill>
          <a:blip r:embed="rId3"/>
          <a:stretch>
            <a:fillRect/>
          </a:stretch>
        </p:blipFill>
        <p:spPr>
          <a:xfrm>
            <a:off x="5594894" y="2561646"/>
            <a:ext cx="6597106" cy="3745176"/>
          </a:xfrm>
          <a:prstGeom prst="rect">
            <a:avLst/>
          </a:prstGeom>
        </p:spPr>
      </p:pic>
      <p:pic>
        <p:nvPicPr>
          <p:cNvPr id="7" name="Picture 6"/>
          <p:cNvPicPr>
            <a:picLocks noChangeAspect="1"/>
          </p:cNvPicPr>
          <p:nvPr/>
        </p:nvPicPr>
        <p:blipFill>
          <a:blip r:embed="rId4"/>
          <a:stretch>
            <a:fillRect/>
          </a:stretch>
        </p:blipFill>
        <p:spPr>
          <a:xfrm>
            <a:off x="5706533" y="2454808"/>
            <a:ext cx="6266173" cy="4233334"/>
          </a:xfrm>
          <a:prstGeom prst="rect">
            <a:avLst/>
          </a:prstGeom>
        </p:spPr>
      </p:pic>
    </p:spTree>
    <p:extLst>
      <p:ext uri="{BB962C8B-B14F-4D97-AF65-F5344CB8AC3E}">
        <p14:creationId xmlns:p14="http://schemas.microsoft.com/office/powerpoint/2010/main" val="251213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xit" presetSubtype="0" fill="hold"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D604-3B66-3B48-AC25-25801F5D6383}"/>
              </a:ext>
            </a:extLst>
          </p:cNvPr>
          <p:cNvSpPr>
            <a:spLocks noGrp="1"/>
          </p:cNvSpPr>
          <p:nvPr>
            <p:ph type="title"/>
          </p:nvPr>
        </p:nvSpPr>
        <p:spPr/>
        <p:txBody>
          <a:bodyPr/>
          <a:lstStyle/>
          <a:p>
            <a:r>
              <a:rPr lang="en-US" dirty="0"/>
              <a:t>Semantic Segmentation</a:t>
            </a:r>
          </a:p>
        </p:txBody>
      </p:sp>
      <p:sp>
        <p:nvSpPr>
          <p:cNvPr id="3" name="Content Placeholder 2">
            <a:extLst>
              <a:ext uri="{FF2B5EF4-FFF2-40B4-BE49-F238E27FC236}">
                <a16:creationId xmlns:a16="http://schemas.microsoft.com/office/drawing/2014/main" id="{51B27DAB-162F-2244-BA10-0FD38C589830}"/>
              </a:ext>
            </a:extLst>
          </p:cNvPr>
          <p:cNvSpPr>
            <a:spLocks noGrp="1"/>
          </p:cNvSpPr>
          <p:nvPr>
            <p:ph idx="1"/>
          </p:nvPr>
        </p:nvSpPr>
        <p:spPr>
          <a:xfrm>
            <a:off x="1154955" y="2603500"/>
            <a:ext cx="4400541" cy="4254500"/>
          </a:xfrm>
        </p:spPr>
        <p:txBody>
          <a:bodyPr>
            <a:normAutofit/>
          </a:bodyPr>
          <a:lstStyle/>
          <a:p>
            <a:r>
              <a:rPr lang="en-US" dirty="0"/>
              <a:t>In effect, each pixel is “classified”</a:t>
            </a:r>
          </a:p>
          <a:p>
            <a:r>
              <a:rPr lang="en-US" dirty="0"/>
              <a:t>Uses ground-truth segmentation maps in conjunction with convolutional feature maps </a:t>
            </a:r>
          </a:p>
          <a:p>
            <a:r>
              <a:rPr lang="en-US" dirty="0"/>
              <a:t>U-Net</a:t>
            </a:r>
          </a:p>
          <a:p>
            <a:pPr lvl="1"/>
            <a:r>
              <a:rPr lang="en-US" dirty="0"/>
              <a:t>So named because of the “U” structure of convolutions + interpolations</a:t>
            </a:r>
          </a:p>
          <a:p>
            <a:pPr lvl="1"/>
            <a:r>
              <a:rPr lang="en-US" dirty="0"/>
              <a:t>Skip-connections at each level incorporate image features to help refine up-sampling</a:t>
            </a:r>
          </a:p>
        </p:txBody>
      </p:sp>
      <p:pic>
        <p:nvPicPr>
          <p:cNvPr id="4" name="Picture 3">
            <a:extLst>
              <a:ext uri="{FF2B5EF4-FFF2-40B4-BE49-F238E27FC236}">
                <a16:creationId xmlns:a16="http://schemas.microsoft.com/office/drawing/2014/main" id="{F5E7D186-8AB8-6947-8DF1-741F8C728EFD}"/>
              </a:ext>
            </a:extLst>
          </p:cNvPr>
          <p:cNvPicPr>
            <a:picLocks noChangeAspect="1"/>
          </p:cNvPicPr>
          <p:nvPr/>
        </p:nvPicPr>
        <p:blipFill>
          <a:blip r:embed="rId2"/>
          <a:stretch>
            <a:fillRect/>
          </a:stretch>
        </p:blipFill>
        <p:spPr>
          <a:xfrm>
            <a:off x="5555496" y="2417735"/>
            <a:ext cx="6497342" cy="4331561"/>
          </a:xfrm>
          <a:prstGeom prst="rect">
            <a:avLst/>
          </a:prstGeom>
        </p:spPr>
      </p:pic>
    </p:spTree>
    <p:extLst>
      <p:ext uri="{BB962C8B-B14F-4D97-AF65-F5344CB8AC3E}">
        <p14:creationId xmlns:p14="http://schemas.microsoft.com/office/powerpoint/2010/main" val="73194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Prince, Simon JD. </a:t>
            </a:r>
            <a:r>
              <a:rPr lang="en-US" i="1" dirty="0"/>
              <a:t>Computer vision: models, learning, and inference</a:t>
            </a:r>
            <a:r>
              <a:rPr lang="en-US" dirty="0"/>
              <a:t>. Cambridge University Press, 2012. Chapter 13: Image Processing and Feature Extraction.</a:t>
            </a:r>
          </a:p>
          <a:p>
            <a:r>
              <a:rPr lang="en-US" dirty="0"/>
              <a:t>Coelho, Luis Pedro, and Willi </a:t>
            </a:r>
            <a:r>
              <a:rPr lang="en-US" dirty="0" err="1"/>
              <a:t>Richert</a:t>
            </a:r>
            <a:r>
              <a:rPr lang="en-US" dirty="0"/>
              <a:t>. </a:t>
            </a:r>
            <a:r>
              <a:rPr lang="en-US" i="1" dirty="0"/>
              <a:t>Building machine learning systems with Python</a:t>
            </a:r>
            <a:r>
              <a:rPr lang="en-US" dirty="0"/>
              <a:t>. </a:t>
            </a:r>
            <a:r>
              <a:rPr lang="en-US" dirty="0" err="1"/>
              <a:t>Packt</a:t>
            </a:r>
            <a:r>
              <a:rPr lang="en-US" dirty="0"/>
              <a:t> Publishing Ltd, 2015. Chapter 10: Computer Vision – Pattern Recognition</a:t>
            </a:r>
          </a:p>
          <a:p>
            <a:r>
              <a:rPr lang="en-US" dirty="0"/>
              <a:t>DL4J Documentation: </a:t>
            </a:r>
            <a:r>
              <a:rPr lang="en-US" dirty="0">
                <a:hlinkClick r:id="rId2"/>
              </a:rPr>
              <a:t>http://deeplearning4j.org/convolutionalnets</a:t>
            </a:r>
            <a:r>
              <a:rPr lang="en-US" dirty="0"/>
              <a:t> </a:t>
            </a:r>
          </a:p>
          <a:p>
            <a:r>
              <a:rPr lang="en-US" dirty="0"/>
              <a:t>Andrej </a:t>
            </a:r>
            <a:r>
              <a:rPr lang="en-US" dirty="0" err="1"/>
              <a:t>Karpathy’s</a:t>
            </a:r>
            <a:r>
              <a:rPr lang="en-US" dirty="0"/>
              <a:t> CNN tutorial: </a:t>
            </a:r>
            <a:r>
              <a:rPr lang="en-US" dirty="0">
                <a:hlinkClick r:id="rId3"/>
              </a:rPr>
              <a:t>https://cs231n.github.io/convolutional-networks/</a:t>
            </a:r>
            <a:r>
              <a:rPr lang="en-US" dirty="0"/>
              <a:t> </a:t>
            </a:r>
          </a:p>
          <a:p>
            <a:endParaRPr lang="en-US" dirty="0"/>
          </a:p>
        </p:txBody>
      </p:sp>
    </p:spTree>
    <p:extLst>
      <p:ext uri="{BB962C8B-B14F-4D97-AF65-F5344CB8AC3E}">
        <p14:creationId xmlns:p14="http://schemas.microsoft.com/office/powerpoint/2010/main" val="1005377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C6FE-EE23-4B49-B57D-869953997769}"/>
              </a:ext>
            </a:extLst>
          </p:cNvPr>
          <p:cNvSpPr>
            <a:spLocks noGrp="1"/>
          </p:cNvSpPr>
          <p:nvPr>
            <p:ph type="title"/>
          </p:nvPr>
        </p:nvSpPr>
        <p:spPr/>
        <p:txBody>
          <a:bodyPr/>
          <a:lstStyle/>
          <a:p>
            <a:r>
              <a:rPr lang="en-US" dirty="0"/>
              <a:t>Course </a:t>
            </a:r>
            <a:r>
              <a:rPr lang="en-US" dirty="0" err="1"/>
              <a:t>Administrivia</a:t>
            </a:r>
            <a:endParaRPr lang="en-US" dirty="0"/>
          </a:p>
        </p:txBody>
      </p:sp>
      <p:sp>
        <p:nvSpPr>
          <p:cNvPr id="3" name="Content Placeholder 2">
            <a:extLst>
              <a:ext uri="{FF2B5EF4-FFF2-40B4-BE49-F238E27FC236}">
                <a16:creationId xmlns:a16="http://schemas.microsoft.com/office/drawing/2014/main" id="{1672A4B3-ACD3-8A43-B57F-49D1BDE668E0}"/>
              </a:ext>
            </a:extLst>
          </p:cNvPr>
          <p:cNvSpPr>
            <a:spLocks noGrp="1"/>
          </p:cNvSpPr>
          <p:nvPr>
            <p:ph idx="1"/>
          </p:nvPr>
        </p:nvSpPr>
        <p:spPr>
          <a:xfrm>
            <a:off x="1154954" y="2603500"/>
            <a:ext cx="8825659" cy="4254500"/>
          </a:xfrm>
        </p:spPr>
        <p:txBody>
          <a:bodyPr/>
          <a:lstStyle/>
          <a:p>
            <a:r>
              <a:rPr lang="en-US" dirty="0"/>
              <a:t>Project 1 due </a:t>
            </a:r>
            <a:r>
              <a:rPr lang="en-US" i="1" dirty="0"/>
              <a:t>next Tuesday at 11:59pm</a:t>
            </a:r>
            <a:endParaRPr lang="en-US" dirty="0"/>
          </a:p>
          <a:p>
            <a:r>
              <a:rPr lang="en-US" dirty="0"/>
              <a:t>Project 2 will come out the same day &amp; be due March 5</a:t>
            </a:r>
          </a:p>
          <a:p>
            <a:r>
              <a:rPr lang="en-US" dirty="0"/>
              <a:t>Next Wednesday: </a:t>
            </a:r>
            <a:r>
              <a:rPr lang="en-US" b="1" dirty="0"/>
              <a:t>Lightning Talks!</a:t>
            </a:r>
          </a:p>
          <a:p>
            <a:pPr lvl="1"/>
            <a:r>
              <a:rPr lang="en-US" dirty="0"/>
              <a:t>5 minute talks about the project (only one person per team)</a:t>
            </a:r>
          </a:p>
          <a:p>
            <a:pPr lvl="1"/>
            <a:r>
              <a:rPr lang="en-US" dirty="0"/>
              <a:t>Give the highlights of your approach</a:t>
            </a:r>
          </a:p>
          <a:p>
            <a:pPr lvl="1"/>
            <a:r>
              <a:rPr lang="en-US" dirty="0"/>
              <a:t>Send me the slides either before or </a:t>
            </a:r>
            <a:r>
              <a:rPr lang="en-US" i="1" dirty="0"/>
              <a:t>immediately</a:t>
            </a:r>
            <a:r>
              <a:rPr lang="en-US" dirty="0"/>
              <a:t> after</a:t>
            </a:r>
          </a:p>
        </p:txBody>
      </p:sp>
    </p:spTree>
    <p:extLst>
      <p:ext uri="{BB962C8B-B14F-4D97-AF65-F5344CB8AC3E}">
        <p14:creationId xmlns:p14="http://schemas.microsoft.com/office/powerpoint/2010/main" val="16922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6218-0FAB-494B-9355-C4A4DA777943}"/>
              </a:ext>
            </a:extLst>
          </p:cNvPr>
          <p:cNvSpPr>
            <a:spLocks noGrp="1"/>
          </p:cNvSpPr>
          <p:nvPr>
            <p:ph type="title"/>
          </p:nvPr>
        </p:nvSpPr>
        <p:spPr/>
        <p:txBody>
          <a:bodyPr/>
          <a:lstStyle/>
          <a:p>
            <a:r>
              <a:rPr lang="en-US" dirty="0"/>
              <a:t>GCP Notes</a:t>
            </a:r>
          </a:p>
        </p:txBody>
      </p:sp>
      <p:sp>
        <p:nvSpPr>
          <p:cNvPr id="3" name="Content Placeholder 2">
            <a:extLst>
              <a:ext uri="{FF2B5EF4-FFF2-40B4-BE49-F238E27FC236}">
                <a16:creationId xmlns:a16="http://schemas.microsoft.com/office/drawing/2014/main" id="{8B8B3B65-FDD3-4845-9316-88512BE9CCC1}"/>
              </a:ext>
            </a:extLst>
          </p:cNvPr>
          <p:cNvSpPr>
            <a:spLocks noGrp="1"/>
          </p:cNvSpPr>
          <p:nvPr>
            <p:ph idx="1"/>
          </p:nvPr>
        </p:nvSpPr>
        <p:spPr/>
        <p:txBody>
          <a:bodyPr/>
          <a:lstStyle/>
          <a:p>
            <a:r>
              <a:rPr lang="en-US" dirty="0"/>
              <a:t>If you’re running into 403 errors accessing Google Storage, remember to spin up your </a:t>
            </a:r>
            <a:r>
              <a:rPr lang="en-US" dirty="0" err="1"/>
              <a:t>Dataproc</a:t>
            </a:r>
            <a:r>
              <a:rPr lang="en-US" dirty="0"/>
              <a:t> clusters in region </a:t>
            </a:r>
            <a:r>
              <a:rPr lang="en-US" b="1" dirty="0"/>
              <a:t>us-east1</a:t>
            </a:r>
          </a:p>
          <a:p>
            <a:pPr lvl="1"/>
            <a:r>
              <a:rPr lang="en-US" dirty="0"/>
              <a:t>The </a:t>
            </a:r>
            <a:r>
              <a:rPr lang="en-US" dirty="0" err="1"/>
              <a:t>gs</a:t>
            </a:r>
            <a:r>
              <a:rPr lang="en-US" dirty="0"/>
              <a:t>://</a:t>
            </a:r>
            <a:r>
              <a:rPr lang="en-US" dirty="0" err="1"/>
              <a:t>uga-dsp</a:t>
            </a:r>
            <a:r>
              <a:rPr lang="en-US" dirty="0"/>
              <a:t> bucket is regional, and located in region </a:t>
            </a:r>
            <a:r>
              <a:rPr lang="en-US" b="1" dirty="0"/>
              <a:t>us-east1</a:t>
            </a:r>
          </a:p>
          <a:p>
            <a:r>
              <a:rPr lang="en-US" dirty="0" err="1"/>
              <a:t>Dataproc</a:t>
            </a:r>
            <a:r>
              <a:rPr lang="en-US" dirty="0"/>
              <a:t> runs Spark on YARN</a:t>
            </a:r>
          </a:p>
          <a:p>
            <a:pPr lvl="1"/>
            <a:r>
              <a:rPr lang="en-US" dirty="0"/>
              <a:t>SSH into master node and fire up an </a:t>
            </a:r>
            <a:r>
              <a:rPr lang="en-US" dirty="0" err="1"/>
              <a:t>IPython</a:t>
            </a:r>
            <a:r>
              <a:rPr lang="en-US" dirty="0"/>
              <a:t> console</a:t>
            </a:r>
          </a:p>
          <a:p>
            <a:pPr lvl="1"/>
            <a:r>
              <a:rPr lang="en-US" dirty="0"/>
              <a:t>Connect directly to the Spark cluster using “</a:t>
            </a:r>
            <a:r>
              <a:rPr lang="en-US" dirty="0" err="1"/>
              <a:t>pyspark</a:t>
            </a:r>
            <a:r>
              <a:rPr lang="en-US" dirty="0"/>
              <a:t> --master yarn” command</a:t>
            </a:r>
          </a:p>
          <a:p>
            <a:r>
              <a:rPr lang="en-US" dirty="0"/>
              <a:t>To install a uniform Python environment (or any other environment) on a cluster, look up </a:t>
            </a:r>
            <a:r>
              <a:rPr lang="en-US" dirty="0" err="1"/>
              <a:t>Dataproc</a:t>
            </a:r>
            <a:r>
              <a:rPr lang="en-US" dirty="0"/>
              <a:t> initialization actions</a:t>
            </a:r>
          </a:p>
          <a:p>
            <a:pPr lvl="1"/>
            <a:r>
              <a:rPr lang="en-US" dirty="0">
                <a:hlinkClick r:id="rId2"/>
              </a:rPr>
              <a:t>https://github.com/GoogleCloudPlatform/dataproc-initialization-actions</a:t>
            </a:r>
            <a:r>
              <a:rPr lang="en-US" dirty="0"/>
              <a:t> </a:t>
            </a:r>
          </a:p>
          <a:p>
            <a:endParaRPr lang="en-US" dirty="0"/>
          </a:p>
        </p:txBody>
      </p:sp>
    </p:spTree>
    <p:extLst>
      <p:ext uri="{BB962C8B-B14F-4D97-AF65-F5344CB8AC3E}">
        <p14:creationId xmlns:p14="http://schemas.microsoft.com/office/powerpoint/2010/main" val="5224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needed for classification?</a:t>
            </a:r>
          </a:p>
        </p:txBody>
      </p:sp>
      <p:sp>
        <p:nvSpPr>
          <p:cNvPr id="5" name="Content Placeholder 4"/>
          <p:cNvSpPr>
            <a:spLocks noGrp="1"/>
          </p:cNvSpPr>
          <p:nvPr>
            <p:ph sz="half" idx="1"/>
          </p:nvPr>
        </p:nvSpPr>
        <p:spPr>
          <a:xfrm>
            <a:off x="1154953" y="2603500"/>
            <a:ext cx="3072489" cy="3416301"/>
          </a:xfrm>
        </p:spPr>
        <p:txBody>
          <a:bodyPr/>
          <a:lstStyle/>
          <a:p>
            <a:r>
              <a:rPr lang="en-US" dirty="0"/>
              <a:t>Objective function</a:t>
            </a:r>
          </a:p>
          <a:p>
            <a:endParaRPr lang="en-US" dirty="0"/>
          </a:p>
          <a:p>
            <a:endParaRPr lang="en-US" dirty="0"/>
          </a:p>
          <a:p>
            <a:r>
              <a:rPr lang="en-US" dirty="0"/>
              <a:t>Labeled training data</a:t>
            </a:r>
          </a:p>
          <a:p>
            <a:endParaRPr lang="en-US" dirty="0"/>
          </a:p>
          <a:p>
            <a:endParaRPr lang="en-US" dirty="0"/>
          </a:p>
          <a:p>
            <a:r>
              <a:rPr lang="en-US" b="1" i="1" dirty="0"/>
              <a:t>Features</a:t>
            </a:r>
          </a:p>
        </p:txBody>
      </p:sp>
      <p:pic>
        <p:nvPicPr>
          <p:cNvPr id="7" name="Picture 6"/>
          <p:cNvPicPr>
            <a:picLocks noChangeAspect="1"/>
          </p:cNvPicPr>
          <p:nvPr/>
        </p:nvPicPr>
        <p:blipFill rotWithShape="1">
          <a:blip r:embed="rId2"/>
          <a:srcRect l="8342" t="49686" r="10314" b="39405"/>
          <a:stretch/>
        </p:blipFill>
        <p:spPr>
          <a:xfrm>
            <a:off x="4714026" y="3656269"/>
            <a:ext cx="7438218" cy="748146"/>
          </a:xfrm>
          <a:prstGeom prst="rect">
            <a:avLst/>
          </a:prstGeom>
        </p:spPr>
      </p:pic>
      <p:sp>
        <p:nvSpPr>
          <p:cNvPr id="8" name="TextBox 7"/>
          <p:cNvSpPr txBox="1"/>
          <p:nvPr/>
        </p:nvSpPr>
        <p:spPr>
          <a:xfrm>
            <a:off x="4859798" y="5055926"/>
            <a:ext cx="593432" cy="369332"/>
          </a:xfrm>
          <a:prstGeom prst="rect">
            <a:avLst/>
          </a:prstGeom>
          <a:noFill/>
        </p:spPr>
        <p:txBody>
          <a:bodyPr wrap="none" rtlCol="0">
            <a:spAutoFit/>
          </a:bodyPr>
          <a:lstStyle/>
          <a:p>
            <a:r>
              <a:rPr lang="en-US"/>
              <a:t>???</a:t>
            </a:r>
          </a:p>
        </p:txBody>
      </p:sp>
      <p:sp>
        <p:nvSpPr>
          <p:cNvPr id="9" name="TextBox 8"/>
          <p:cNvSpPr txBox="1"/>
          <p:nvPr/>
        </p:nvSpPr>
        <p:spPr>
          <a:xfrm>
            <a:off x="4714026" y="2603500"/>
            <a:ext cx="5849678" cy="369332"/>
          </a:xfrm>
          <a:prstGeom prst="rect">
            <a:avLst/>
          </a:prstGeom>
          <a:noFill/>
        </p:spPr>
        <p:txBody>
          <a:bodyPr wrap="none" rtlCol="0">
            <a:spAutoFit/>
          </a:bodyPr>
          <a:lstStyle/>
          <a:p>
            <a:r>
              <a:rPr lang="en-US" dirty="0"/>
              <a:t>Decision tree, Logistic Regression, Naïve Bayes, </a:t>
            </a:r>
            <a:r>
              <a:rPr lang="en-US" dirty="0" err="1"/>
              <a:t>etc</a:t>
            </a:r>
            <a:endParaRPr lang="en-US" dirty="0"/>
          </a:p>
        </p:txBody>
      </p:sp>
    </p:spTree>
    <p:extLst>
      <p:ext uri="{BB962C8B-B14F-4D97-AF65-F5344CB8AC3E}">
        <p14:creationId xmlns:p14="http://schemas.microsoft.com/office/powerpoint/2010/main" val="98375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C551-BF3C-E743-AF62-54E24CD0FE20}"/>
              </a:ext>
            </a:extLst>
          </p:cNvPr>
          <p:cNvSpPr>
            <a:spLocks noGrp="1"/>
          </p:cNvSpPr>
          <p:nvPr>
            <p:ph type="title"/>
          </p:nvPr>
        </p:nvSpPr>
        <p:spPr/>
        <p:txBody>
          <a:bodyPr/>
          <a:lstStyle/>
          <a:p>
            <a:r>
              <a:rPr lang="en-US" dirty="0"/>
              <a:t>Questions?</a:t>
            </a:r>
          </a:p>
        </p:txBody>
      </p:sp>
      <p:pic>
        <p:nvPicPr>
          <p:cNvPr id="5" name="Picture 4">
            <a:extLst>
              <a:ext uri="{FF2B5EF4-FFF2-40B4-BE49-F238E27FC236}">
                <a16:creationId xmlns:a16="http://schemas.microsoft.com/office/drawing/2014/main" id="{8FC828CF-2964-A543-B525-C795611FD88F}"/>
              </a:ext>
            </a:extLst>
          </p:cNvPr>
          <p:cNvPicPr>
            <a:picLocks noChangeAspect="1"/>
          </p:cNvPicPr>
          <p:nvPr/>
        </p:nvPicPr>
        <p:blipFill>
          <a:blip r:embed="rId2"/>
          <a:stretch>
            <a:fillRect/>
          </a:stretch>
        </p:blipFill>
        <p:spPr>
          <a:xfrm>
            <a:off x="2896428" y="2556144"/>
            <a:ext cx="5278464" cy="3835684"/>
          </a:xfrm>
          <a:prstGeom prst="rect">
            <a:avLst/>
          </a:prstGeom>
        </p:spPr>
      </p:pic>
    </p:spTree>
    <p:extLst>
      <p:ext uri="{BB962C8B-B14F-4D97-AF65-F5344CB8AC3E}">
        <p14:creationId xmlns:p14="http://schemas.microsoft.com/office/powerpoint/2010/main" val="621095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C6FE-EE23-4B49-B57D-869953997769}"/>
              </a:ext>
            </a:extLst>
          </p:cNvPr>
          <p:cNvSpPr>
            <a:spLocks noGrp="1"/>
          </p:cNvSpPr>
          <p:nvPr>
            <p:ph type="title"/>
          </p:nvPr>
        </p:nvSpPr>
        <p:spPr/>
        <p:txBody>
          <a:bodyPr/>
          <a:lstStyle/>
          <a:p>
            <a:r>
              <a:rPr lang="en-US" dirty="0"/>
              <a:t>Course </a:t>
            </a:r>
            <a:r>
              <a:rPr lang="en-US" dirty="0" err="1"/>
              <a:t>Administrivia</a:t>
            </a:r>
            <a:endParaRPr lang="en-US" dirty="0"/>
          </a:p>
        </p:txBody>
      </p:sp>
      <p:sp>
        <p:nvSpPr>
          <p:cNvPr id="3" name="Content Placeholder 2">
            <a:extLst>
              <a:ext uri="{FF2B5EF4-FFF2-40B4-BE49-F238E27FC236}">
                <a16:creationId xmlns:a16="http://schemas.microsoft.com/office/drawing/2014/main" id="{1672A4B3-ACD3-8A43-B57F-49D1BDE668E0}"/>
              </a:ext>
            </a:extLst>
          </p:cNvPr>
          <p:cNvSpPr>
            <a:spLocks noGrp="1"/>
          </p:cNvSpPr>
          <p:nvPr>
            <p:ph idx="1"/>
          </p:nvPr>
        </p:nvSpPr>
        <p:spPr>
          <a:xfrm>
            <a:off x="1154954" y="2603500"/>
            <a:ext cx="8825659" cy="4254500"/>
          </a:xfrm>
        </p:spPr>
        <p:txBody>
          <a:bodyPr/>
          <a:lstStyle/>
          <a:p>
            <a:r>
              <a:rPr lang="en-US" b="1" dirty="0"/>
              <a:t>Final Project</a:t>
            </a:r>
          </a:p>
          <a:p>
            <a:pPr lvl="1"/>
            <a:r>
              <a:rPr lang="en-US" dirty="0"/>
              <a:t>Teams of </a:t>
            </a:r>
            <a:r>
              <a:rPr lang="en-US" b="1" dirty="0"/>
              <a:t>2-3 people </a:t>
            </a:r>
            <a:r>
              <a:rPr lang="en-US" dirty="0"/>
              <a:t>(</a:t>
            </a:r>
            <a:r>
              <a:rPr lang="en-US" i="1" dirty="0"/>
              <a:t>you</a:t>
            </a:r>
            <a:r>
              <a:rPr lang="en-US" dirty="0"/>
              <a:t> get to decide your teams!)</a:t>
            </a:r>
          </a:p>
          <a:p>
            <a:pPr lvl="1"/>
            <a:r>
              <a:rPr lang="en-US" dirty="0"/>
              <a:t>Data Science project of </a:t>
            </a:r>
            <a:r>
              <a:rPr lang="en-US" i="1" dirty="0"/>
              <a:t>your</a:t>
            </a:r>
            <a:r>
              <a:rPr lang="en-US" dirty="0"/>
              <a:t> choice</a:t>
            </a:r>
          </a:p>
          <a:p>
            <a:pPr lvl="1"/>
            <a:r>
              <a:rPr lang="en-US" dirty="0"/>
              <a:t>Each team must submit a 1-2 page proposal by </a:t>
            </a:r>
            <a:r>
              <a:rPr lang="en-US" b="1" dirty="0"/>
              <a:t>March 9</a:t>
            </a:r>
            <a:r>
              <a:rPr lang="en-US" dirty="0"/>
              <a:t> (last day before spring break) outlining the project</a:t>
            </a:r>
          </a:p>
          <a:p>
            <a:pPr lvl="1"/>
            <a:r>
              <a:rPr lang="en-US" dirty="0"/>
              <a:t>Proposal must a) be </a:t>
            </a:r>
            <a:r>
              <a:rPr lang="en-US" b="1" dirty="0"/>
              <a:t>no more</a:t>
            </a:r>
            <a:r>
              <a:rPr lang="en-US" dirty="0"/>
              <a:t> than 2 pages, b) </a:t>
            </a:r>
            <a:r>
              <a:rPr lang="en-US" b="1" dirty="0"/>
              <a:t>including </a:t>
            </a:r>
            <a:r>
              <a:rPr lang="en-US" dirty="0"/>
              <a:t>references, c) describe the question, proposed solution/methods/frameworks, dataset, and how you intend to test/verify your solution (i.e., how you can determine your finished project answers the question you think it does)</a:t>
            </a:r>
          </a:p>
        </p:txBody>
      </p:sp>
    </p:spTree>
    <p:extLst>
      <p:ext uri="{BB962C8B-B14F-4D97-AF65-F5344CB8AC3E}">
        <p14:creationId xmlns:p14="http://schemas.microsoft.com/office/powerpoint/2010/main" val="366115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7" name="Text Placeholder 6"/>
          <p:cNvSpPr>
            <a:spLocks noGrp="1"/>
          </p:cNvSpPr>
          <p:nvPr>
            <p:ph type="body" idx="1"/>
          </p:nvPr>
        </p:nvSpPr>
        <p:spPr>
          <a:xfrm>
            <a:off x="1154955" y="2603500"/>
            <a:ext cx="3145444" cy="576262"/>
          </a:xfrm>
        </p:spPr>
        <p:txBody>
          <a:bodyPr/>
          <a:lstStyle/>
          <a:p>
            <a:r>
              <a:rPr lang="en-US" dirty="0"/>
              <a:t>Documents</a:t>
            </a:r>
          </a:p>
        </p:txBody>
      </p:sp>
      <p:sp>
        <p:nvSpPr>
          <p:cNvPr id="5" name="Content Placeholder 4"/>
          <p:cNvSpPr>
            <a:spLocks noGrp="1"/>
          </p:cNvSpPr>
          <p:nvPr>
            <p:ph sz="half" idx="2"/>
          </p:nvPr>
        </p:nvSpPr>
        <p:spPr>
          <a:xfrm>
            <a:off x="1154954" y="3179762"/>
            <a:ext cx="3145445" cy="2840039"/>
          </a:xfrm>
        </p:spPr>
        <p:txBody>
          <a:bodyPr/>
          <a:lstStyle/>
          <a:p>
            <a:r>
              <a:rPr lang="en-US" dirty="0"/>
              <a:t>Bag-of-words</a:t>
            </a:r>
          </a:p>
          <a:p>
            <a:r>
              <a:rPr lang="en-US" dirty="0"/>
              <a:t>Term frequencies</a:t>
            </a:r>
          </a:p>
          <a:p>
            <a:r>
              <a:rPr lang="en-US" dirty="0"/>
              <a:t>TF-IDF</a:t>
            </a:r>
          </a:p>
          <a:p>
            <a:r>
              <a:rPr lang="en-US" dirty="0"/>
              <a:t>word2vec</a:t>
            </a:r>
          </a:p>
        </p:txBody>
      </p:sp>
      <p:sp>
        <p:nvSpPr>
          <p:cNvPr id="10" name="Text Placeholder 6"/>
          <p:cNvSpPr txBox="1">
            <a:spLocks/>
          </p:cNvSpPr>
          <p:nvPr/>
        </p:nvSpPr>
        <p:spPr>
          <a:xfrm>
            <a:off x="4300399" y="2610886"/>
            <a:ext cx="3145444"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Time series</a:t>
            </a:r>
          </a:p>
        </p:txBody>
      </p:sp>
      <p:sp>
        <p:nvSpPr>
          <p:cNvPr id="11" name="Content Placeholder 4"/>
          <p:cNvSpPr txBox="1">
            <a:spLocks/>
          </p:cNvSpPr>
          <p:nvPr/>
        </p:nvSpPr>
        <p:spPr>
          <a:xfrm>
            <a:off x="4300399" y="3172376"/>
            <a:ext cx="3145445" cy="2840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Fourier coefficients</a:t>
            </a:r>
          </a:p>
          <a:p>
            <a:r>
              <a:rPr lang="en-US" dirty="0" err="1"/>
              <a:t>Cepstrum</a:t>
            </a:r>
            <a:endParaRPr lang="en-US" dirty="0"/>
          </a:p>
          <a:p>
            <a:r>
              <a:rPr lang="en-US" dirty="0"/>
              <a:t>KL-divergence</a:t>
            </a:r>
          </a:p>
        </p:txBody>
      </p:sp>
      <p:sp>
        <p:nvSpPr>
          <p:cNvPr id="12" name="Text Placeholder 6"/>
          <p:cNvSpPr txBox="1">
            <a:spLocks/>
          </p:cNvSpPr>
          <p:nvPr/>
        </p:nvSpPr>
        <p:spPr>
          <a:xfrm>
            <a:off x="7445842" y="2618272"/>
            <a:ext cx="3145444"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Recommendation</a:t>
            </a:r>
          </a:p>
        </p:txBody>
      </p:sp>
      <p:sp>
        <p:nvSpPr>
          <p:cNvPr id="13" name="Content Placeholder 4"/>
          <p:cNvSpPr txBox="1">
            <a:spLocks/>
          </p:cNvSpPr>
          <p:nvPr/>
        </p:nvSpPr>
        <p:spPr>
          <a:xfrm>
            <a:off x="7445842" y="3179762"/>
            <a:ext cx="3145445" cy="2840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SVD</a:t>
            </a:r>
          </a:p>
          <a:p>
            <a:r>
              <a:rPr lang="en-US" dirty="0"/>
              <a:t>Alternating Least Squares</a:t>
            </a:r>
          </a:p>
          <a:p>
            <a:r>
              <a:rPr lang="en-US" dirty="0"/>
              <a:t>Dimensionality reduction</a:t>
            </a:r>
          </a:p>
          <a:p>
            <a:endParaRPr lang="en-US" dirty="0"/>
          </a:p>
        </p:txBody>
      </p:sp>
      <p:sp>
        <p:nvSpPr>
          <p:cNvPr id="14" name="Explosion 2 13"/>
          <p:cNvSpPr/>
          <p:nvPr/>
        </p:nvSpPr>
        <p:spPr>
          <a:xfrm>
            <a:off x="1749287" y="4591878"/>
            <a:ext cx="8666921" cy="22661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about images?</a:t>
            </a:r>
          </a:p>
        </p:txBody>
      </p:sp>
    </p:spTree>
    <p:extLst>
      <p:ext uri="{BB962C8B-B14F-4D97-AF65-F5344CB8AC3E}">
        <p14:creationId xmlns:p14="http://schemas.microsoft.com/office/powerpoint/2010/main" val="179169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uiExpand="1" build="p"/>
      <p:bldP spid="10" grpId="0"/>
      <p:bldP spid="11" grpId="0"/>
      <p:bldP spid="12" grpId="0"/>
      <p:bldP spid="13" grpId="0"/>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Level 0: Pixels</a:t>
            </a:r>
          </a:p>
        </p:txBody>
      </p:sp>
      <p:sp>
        <p:nvSpPr>
          <p:cNvPr id="8" name="Content Placeholder 7"/>
          <p:cNvSpPr>
            <a:spLocks noGrp="1"/>
          </p:cNvSpPr>
          <p:nvPr>
            <p:ph idx="1"/>
          </p:nvPr>
        </p:nvSpPr>
        <p:spPr>
          <a:xfrm>
            <a:off x="1154955" y="2603500"/>
            <a:ext cx="4755516" cy="3416300"/>
          </a:xfrm>
        </p:spPr>
        <p:txBody>
          <a:bodyPr/>
          <a:lstStyle/>
          <a:p>
            <a:r>
              <a:rPr lang="en-US" dirty="0"/>
              <a:t>Flatten image into a feature vector</a:t>
            </a:r>
          </a:p>
          <a:p>
            <a:pPr lvl="1"/>
            <a:r>
              <a:rPr lang="en-US" dirty="0"/>
              <a:t>Raster scan</a:t>
            </a:r>
          </a:p>
          <a:p>
            <a:r>
              <a:rPr lang="en-US" dirty="0"/>
              <a:t>Only works at all if ALL images have the same dimensions</a:t>
            </a:r>
          </a:p>
          <a:p>
            <a:r>
              <a:rPr lang="en-US" dirty="0"/>
              <a:t>Rarely works regardless</a:t>
            </a:r>
          </a:p>
          <a:p>
            <a:pPr lvl="1"/>
            <a:r>
              <a:rPr lang="en-US" dirty="0"/>
              <a:t>Natural images</a:t>
            </a:r>
          </a:p>
          <a:p>
            <a:pPr lvl="1"/>
            <a:r>
              <a:rPr lang="en-US" dirty="0"/>
              <a:t>Same object, different viewpoints</a:t>
            </a:r>
          </a:p>
          <a:p>
            <a:pPr lvl="1"/>
            <a:r>
              <a:rPr lang="en-US" dirty="0"/>
              <a:t>Image registration</a:t>
            </a:r>
          </a:p>
          <a:p>
            <a:pPr lvl="1"/>
            <a:r>
              <a:rPr lang="en-US" dirty="0"/>
              <a:t>Etc.</a:t>
            </a:r>
          </a:p>
          <a:p>
            <a:endParaRPr lang="en-US" dirty="0"/>
          </a:p>
        </p:txBody>
      </p:sp>
      <p:pic>
        <p:nvPicPr>
          <p:cNvPr id="9" name="Picture 8"/>
          <p:cNvPicPr>
            <a:picLocks noChangeAspect="1"/>
          </p:cNvPicPr>
          <p:nvPr/>
        </p:nvPicPr>
        <p:blipFill rotWithShape="1">
          <a:blip r:embed="rId2"/>
          <a:srcRect b="18840"/>
          <a:stretch/>
        </p:blipFill>
        <p:spPr>
          <a:xfrm>
            <a:off x="6832046" y="2603500"/>
            <a:ext cx="4983639" cy="2511840"/>
          </a:xfrm>
          <a:prstGeom prst="rect">
            <a:avLst/>
          </a:prstGeom>
        </p:spPr>
      </p:pic>
    </p:spTree>
    <p:extLst>
      <p:ext uri="{BB962C8B-B14F-4D97-AF65-F5344CB8AC3E}">
        <p14:creationId xmlns:p14="http://schemas.microsoft.com/office/powerpoint/2010/main" val="130840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1: Pixel features</a:t>
            </a:r>
          </a:p>
        </p:txBody>
      </p:sp>
      <p:sp>
        <p:nvSpPr>
          <p:cNvPr id="3" name="Content Placeholder 2"/>
          <p:cNvSpPr>
            <a:spLocks noGrp="1"/>
          </p:cNvSpPr>
          <p:nvPr>
            <p:ph idx="1"/>
          </p:nvPr>
        </p:nvSpPr>
        <p:spPr/>
        <p:txBody>
          <a:bodyPr/>
          <a:lstStyle/>
          <a:p>
            <a:r>
              <a:rPr lang="en-US" dirty="0"/>
              <a:t>Normalization</a:t>
            </a:r>
          </a:p>
          <a:p>
            <a:r>
              <a:rPr lang="en-US" dirty="0"/>
              <a:t>Equalization</a:t>
            </a:r>
          </a:p>
          <a:p>
            <a:r>
              <a:rPr lang="en-US" dirty="0"/>
              <a:t>Filters</a:t>
            </a:r>
          </a:p>
        </p:txBody>
      </p:sp>
    </p:spTree>
    <p:extLst>
      <p:ext uri="{BB962C8B-B14F-4D97-AF65-F5344CB8AC3E}">
        <p14:creationId xmlns:p14="http://schemas.microsoft.com/office/powerpoint/2010/main" val="115176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Content Placeholder 2"/>
          <p:cNvSpPr>
            <a:spLocks noGrp="1"/>
          </p:cNvSpPr>
          <p:nvPr>
            <p:ph idx="1"/>
          </p:nvPr>
        </p:nvSpPr>
        <p:spPr>
          <a:xfrm>
            <a:off x="1154954" y="2603500"/>
            <a:ext cx="8825659" cy="879439"/>
          </a:xfrm>
        </p:spPr>
        <p:txBody>
          <a:bodyPr/>
          <a:lstStyle/>
          <a:p>
            <a:r>
              <a:rPr lang="en-US" dirty="0"/>
              <a:t>Normalize 1</a:t>
            </a:r>
            <a:r>
              <a:rPr lang="en-US" baseline="30000" dirty="0"/>
              <a:t>st</a:t>
            </a:r>
            <a:r>
              <a:rPr lang="en-US" dirty="0"/>
              <a:t> and 2</a:t>
            </a:r>
            <a:r>
              <a:rPr lang="en-US" baseline="30000" dirty="0"/>
              <a:t>nd</a:t>
            </a:r>
            <a:r>
              <a:rPr lang="en-US" dirty="0"/>
              <a:t> moments</a:t>
            </a:r>
          </a:p>
          <a:p>
            <a:r>
              <a:rPr lang="en-US" dirty="0"/>
              <a:t>Removes contrast and additive luminescence variations</a:t>
            </a:r>
          </a:p>
        </p:txBody>
      </p:sp>
      <p:pic>
        <p:nvPicPr>
          <p:cNvPr id="4" name="Picture 2"/>
          <p:cNvPicPr>
            <a:picLocks noChangeAspect="1" noChangeArrowheads="1"/>
          </p:cNvPicPr>
          <p:nvPr/>
        </p:nvPicPr>
        <p:blipFill rotWithShape="1">
          <a:blip r:embed="rId2" cstate="print"/>
          <a:srcRect l="5031" t="34538" b="36394"/>
          <a:stretch/>
        </p:blipFill>
        <p:spPr bwMode="auto">
          <a:xfrm>
            <a:off x="935819" y="5180857"/>
            <a:ext cx="10583280" cy="1085463"/>
          </a:xfrm>
          <a:prstGeom prst="rect">
            <a:avLst/>
          </a:prstGeom>
          <a:noFill/>
          <a:ln w="9525">
            <a:noFill/>
            <a:miter lim="800000"/>
            <a:headEnd/>
            <a:tailEnd/>
          </a:ln>
        </p:spPr>
      </p:pic>
      <p:sp>
        <p:nvSpPr>
          <p:cNvPr id="5" name="TextBox 4"/>
          <p:cNvSpPr txBox="1"/>
          <p:nvPr/>
        </p:nvSpPr>
        <p:spPr>
          <a:xfrm>
            <a:off x="5547601" y="3635016"/>
            <a:ext cx="856004" cy="369332"/>
          </a:xfrm>
          <a:prstGeom prst="rect">
            <a:avLst/>
          </a:prstGeom>
          <a:noFill/>
        </p:spPr>
        <p:txBody>
          <a:bodyPr wrap="none" rtlCol="0">
            <a:spAutoFit/>
          </a:bodyPr>
          <a:lstStyle/>
          <a:p>
            <a:r>
              <a:rPr lang="en-CA" dirty="0"/>
              <a:t>Before </a:t>
            </a:r>
          </a:p>
        </p:txBody>
      </p:sp>
      <p:sp>
        <p:nvSpPr>
          <p:cNvPr id="6" name="TextBox 5"/>
          <p:cNvSpPr txBox="1"/>
          <p:nvPr/>
        </p:nvSpPr>
        <p:spPr>
          <a:xfrm>
            <a:off x="5620024" y="6319181"/>
            <a:ext cx="711157" cy="369332"/>
          </a:xfrm>
          <a:prstGeom prst="rect">
            <a:avLst/>
          </a:prstGeom>
          <a:noFill/>
        </p:spPr>
        <p:txBody>
          <a:bodyPr wrap="none" rtlCol="0">
            <a:spAutoFit/>
          </a:bodyPr>
          <a:lstStyle/>
          <a:p>
            <a:r>
              <a:rPr lang="en-CA" dirty="0"/>
              <a:t>After </a:t>
            </a:r>
          </a:p>
        </p:txBody>
      </p:sp>
      <p:pic>
        <p:nvPicPr>
          <p:cNvPr id="7" name="Picture 2"/>
          <p:cNvPicPr>
            <a:picLocks noChangeAspect="1" noChangeArrowheads="1"/>
          </p:cNvPicPr>
          <p:nvPr/>
        </p:nvPicPr>
        <p:blipFill rotWithShape="1">
          <a:blip r:embed="rId2" cstate="print"/>
          <a:srcRect l="5031" b="67686"/>
          <a:stretch/>
        </p:blipFill>
        <p:spPr bwMode="auto">
          <a:xfrm>
            <a:off x="935819" y="3921282"/>
            <a:ext cx="10583284" cy="1206714"/>
          </a:xfrm>
          <a:prstGeom prst="rect">
            <a:avLst/>
          </a:prstGeom>
          <a:noFill/>
          <a:ln w="9525">
            <a:noFill/>
            <a:miter lim="800000"/>
            <a:headEnd/>
            <a:tailEnd/>
          </a:ln>
        </p:spPr>
      </p:pic>
    </p:spTree>
    <p:extLst>
      <p:ext uri="{BB962C8B-B14F-4D97-AF65-F5344CB8AC3E}">
        <p14:creationId xmlns:p14="http://schemas.microsoft.com/office/powerpoint/2010/main" val="16496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Equalization</a:t>
            </a:r>
          </a:p>
        </p:txBody>
      </p:sp>
      <p:sp>
        <p:nvSpPr>
          <p:cNvPr id="3" name="Content Placeholder 2"/>
          <p:cNvSpPr>
            <a:spLocks noGrp="1"/>
          </p:cNvSpPr>
          <p:nvPr>
            <p:ph idx="1"/>
          </p:nvPr>
        </p:nvSpPr>
        <p:spPr>
          <a:xfrm>
            <a:off x="1154954" y="2603500"/>
            <a:ext cx="4650101" cy="3534064"/>
          </a:xfrm>
        </p:spPr>
        <p:txBody>
          <a:bodyPr/>
          <a:lstStyle/>
          <a:p>
            <a:r>
              <a:rPr lang="en-US" dirty="0"/>
              <a:t>Consider luminescence as a cumulative distribution function (CDF)</a:t>
            </a:r>
          </a:p>
          <a:p>
            <a:r>
              <a:rPr lang="en-US" dirty="0"/>
              <a:t>Normalize the CDF to be linear</a:t>
            </a:r>
          </a:p>
          <a:p>
            <a:r>
              <a:rPr lang="en-US" dirty="0"/>
              <a:t>Enhances global contrast</a:t>
            </a:r>
            <a:br>
              <a:rPr lang="en-US" dirty="0"/>
            </a:br>
            <a:r>
              <a:rPr lang="en-US" dirty="0"/>
              <a:t>(potentially by magnifying noise)</a:t>
            </a:r>
          </a:p>
        </p:txBody>
      </p:sp>
      <p:pic>
        <p:nvPicPr>
          <p:cNvPr id="4" name="Picture 2"/>
          <p:cNvPicPr>
            <a:picLocks noChangeAspect="1" noChangeArrowheads="1"/>
          </p:cNvPicPr>
          <p:nvPr/>
        </p:nvPicPr>
        <p:blipFill>
          <a:blip r:embed="rId2" cstate="print"/>
          <a:srcRect/>
          <a:stretch>
            <a:fillRect/>
          </a:stretch>
        </p:blipFill>
        <p:spPr bwMode="auto">
          <a:xfrm>
            <a:off x="6497783" y="1321431"/>
            <a:ext cx="5694218" cy="5536570"/>
          </a:xfrm>
          <a:prstGeom prst="rect">
            <a:avLst/>
          </a:prstGeom>
          <a:noFill/>
          <a:ln w="9525">
            <a:noFill/>
            <a:miter lim="800000"/>
            <a:headEnd/>
            <a:tailEnd/>
          </a:ln>
        </p:spPr>
      </p:pic>
    </p:spTree>
    <p:extLst>
      <p:ext uri="{BB962C8B-B14F-4D97-AF65-F5344CB8AC3E}">
        <p14:creationId xmlns:p14="http://schemas.microsoft.com/office/powerpoint/2010/main" val="191021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Filters</a:t>
            </a:r>
          </a:p>
        </p:txBody>
      </p:sp>
      <p:sp>
        <p:nvSpPr>
          <p:cNvPr id="3" name="Content Placeholder 2"/>
          <p:cNvSpPr>
            <a:spLocks noGrp="1"/>
          </p:cNvSpPr>
          <p:nvPr>
            <p:ph idx="1"/>
          </p:nvPr>
        </p:nvSpPr>
        <p:spPr>
          <a:xfrm>
            <a:off x="1154955" y="2603500"/>
            <a:ext cx="4885628" cy="3416300"/>
          </a:xfrm>
        </p:spPr>
        <p:txBody>
          <a:bodyPr/>
          <a:lstStyle/>
          <a:p>
            <a:r>
              <a:rPr lang="en-US" dirty="0"/>
              <a:t>Blurring</a:t>
            </a:r>
          </a:p>
          <a:p>
            <a:r>
              <a:rPr lang="en-US" dirty="0"/>
              <a:t>Image gradients</a:t>
            </a:r>
          </a:p>
        </p:txBody>
      </p:sp>
      <p:pic>
        <p:nvPicPr>
          <p:cNvPr id="4" name="Picture 2"/>
          <p:cNvPicPr>
            <a:picLocks noChangeAspect="1" noChangeArrowheads="1"/>
          </p:cNvPicPr>
          <p:nvPr/>
        </p:nvPicPr>
        <p:blipFill rotWithShape="1">
          <a:blip r:embed="rId2" cstate="print"/>
          <a:srcRect r="1594" b="39580"/>
          <a:stretch/>
        </p:blipFill>
        <p:spPr bwMode="auto">
          <a:xfrm>
            <a:off x="4456858" y="1499513"/>
            <a:ext cx="7628612" cy="2025455"/>
          </a:xfrm>
          <a:prstGeom prst="rect">
            <a:avLst/>
          </a:prstGeom>
          <a:noFill/>
          <a:ln w="9525">
            <a:noFill/>
            <a:miter lim="800000"/>
            <a:headEnd/>
            <a:tailEnd/>
          </a:ln>
        </p:spPr>
      </p:pic>
      <p:pic>
        <p:nvPicPr>
          <p:cNvPr id="5" name="Picture 2"/>
          <p:cNvPicPr>
            <a:picLocks noChangeAspect="1" noChangeArrowheads="1"/>
          </p:cNvPicPr>
          <p:nvPr/>
        </p:nvPicPr>
        <p:blipFill rotWithShape="1">
          <a:blip r:embed="rId3" cstate="print"/>
          <a:srcRect/>
          <a:stretch/>
        </p:blipFill>
        <p:spPr bwMode="auto">
          <a:xfrm>
            <a:off x="4350328" y="3524968"/>
            <a:ext cx="7841672" cy="2871598"/>
          </a:xfrm>
          <a:prstGeom prst="rect">
            <a:avLst/>
          </a:prstGeom>
          <a:noFill/>
          <a:ln w="9525">
            <a:noFill/>
            <a:miter lim="800000"/>
            <a:headEnd/>
            <a:tailEnd/>
          </a:ln>
        </p:spPr>
      </p:pic>
    </p:spTree>
    <p:extLst>
      <p:ext uri="{BB962C8B-B14F-4D97-AF65-F5344CB8AC3E}">
        <p14:creationId xmlns:p14="http://schemas.microsoft.com/office/powerpoint/2010/main" val="13696087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238</TotalTime>
  <Words>1132</Words>
  <Application>Microsoft Macintosh PowerPoint</Application>
  <PresentationFormat>Widescreen</PresentationFormat>
  <Paragraphs>181</Paragraphs>
  <Slides>31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Apple Chancery</vt:lpstr>
      <vt:lpstr>Arial</vt:lpstr>
      <vt:lpstr>Calibri</vt:lpstr>
      <vt:lpstr>Cambria Math</vt:lpstr>
      <vt:lpstr>Century Gothic</vt:lpstr>
      <vt:lpstr>Wingdings 3</vt:lpstr>
      <vt:lpstr>Ion Boardroom</vt:lpstr>
      <vt:lpstr>Nuts and Bolts of Computer Vision</vt:lpstr>
      <vt:lpstr>What is the goal of classification?</vt:lpstr>
      <vt:lpstr>What is needed for classification?</vt:lpstr>
      <vt:lpstr>Feature engineering</vt:lpstr>
      <vt:lpstr>Level 0: Pixels</vt:lpstr>
      <vt:lpstr>Level 1: Pixel features</vt:lpstr>
      <vt:lpstr>Normalization</vt:lpstr>
      <vt:lpstr>Histogram Equalization</vt:lpstr>
      <vt:lpstr>Filters</vt:lpstr>
      <vt:lpstr>Level 2A: Pixel functions</vt:lpstr>
      <vt:lpstr>Edges and Corners</vt:lpstr>
      <vt:lpstr>SIFT and SURF</vt:lpstr>
      <vt:lpstr>Textures</vt:lpstr>
      <vt:lpstr>Level 2B: Dimensionality Reduction</vt:lpstr>
      <vt:lpstr>Embeddings</vt:lpstr>
      <vt:lpstr>Embeddings</vt:lpstr>
      <vt:lpstr>Level 3: Hierarchical pixel functions</vt:lpstr>
      <vt:lpstr>What is a “convolution”?</vt:lpstr>
      <vt:lpstr>What is a “convolution”?</vt:lpstr>
      <vt:lpstr>What is a “neural network”?</vt:lpstr>
      <vt:lpstr>Stacked feed-forward networks</vt:lpstr>
      <vt:lpstr>Stacked feed-forward networks</vt:lpstr>
      <vt:lpstr>Terminology</vt:lpstr>
      <vt:lpstr>CNN Pipeline</vt:lpstr>
      <vt:lpstr>Semantic Segmentation</vt:lpstr>
      <vt:lpstr>Semantic Segmentation</vt:lpstr>
      <vt:lpstr>References</vt:lpstr>
      <vt:lpstr>Course Administrivia</vt:lpstr>
      <vt:lpstr>GCP Notes</vt:lpstr>
      <vt:lpstr>Questions?</vt:lpstr>
      <vt:lpstr>Course Administrivia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build an image classifier…”</dc:title>
  <dc:creator>Shannon Quinn</dc:creator>
  <cp:lastModifiedBy>Shannon Quinn</cp:lastModifiedBy>
  <cp:revision>60</cp:revision>
  <dcterms:created xsi:type="dcterms:W3CDTF">2016-10-05T00:26:54Z</dcterms:created>
  <dcterms:modified xsi:type="dcterms:W3CDTF">2019-02-04T21:10:00Z</dcterms:modified>
</cp:coreProperties>
</file>